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2" descr="Brickwork-HD-R1a.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2"/>
          <p:cNvSpPr/>
          <p:nvPr/>
        </p:nvSpPr>
        <p:spPr>
          <a:xfrm>
            <a:off x="-15875" y="0"/>
            <a:ext cx="11683810"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4282257"/>
            <a:ext cx="11329257"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193149"/>
              </a:gs>
            </a:gsLst>
            <a:path path="circle">
              <a:fillToRect l="50000" t="50000" r="50000" b="50000"/>
            </a:path>
            <a:tileRect/>
          </a:gradFill>
          <a:ln>
            <a:noFill/>
          </a:ln>
        </p:spPr>
      </p:sp>
      <p:sp>
        <p:nvSpPr>
          <p:cNvPr id="20" name="Google Shape;20;p2"/>
          <p:cNvSpPr/>
          <p:nvPr/>
        </p:nvSpPr>
        <p:spPr>
          <a:xfrm>
            <a:off x="0" y="0"/>
            <a:ext cx="8719579"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1"/>
              </a:gs>
              <a:gs pos="34000">
                <a:schemeClr val="accent1"/>
              </a:gs>
              <a:gs pos="100000">
                <a:srgbClr val="193149"/>
              </a:gs>
            </a:gsLst>
            <a:path path="circle">
              <a:fillToRect l="50000" t="50000" r="50000" b="50000"/>
            </a:path>
            <a:tileRect/>
          </a:gradFill>
          <a:ln>
            <a:noFill/>
          </a:ln>
        </p:spPr>
      </p:sp>
      <p:sp>
        <p:nvSpPr>
          <p:cNvPr id="21" name="Google Shape;21;p2"/>
          <p:cNvSpPr/>
          <p:nvPr/>
        </p:nvSpPr>
        <p:spPr>
          <a:xfrm rot="-180000">
            <a:off x="-161800" y="293317"/>
            <a:ext cx="11367116"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74A2CD"/>
              </a:buClr>
              <a:buSzPts val="8000"/>
              <a:buFont typeface="Impact"/>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a:endParaRPr/>
          </a:p>
        </p:txBody>
      </p:sp>
      <p:sp>
        <p:nvSpPr>
          <p:cNvPr id="24" name="Google Shape;24;p2"/>
          <p:cNvSpPr txBox="1">
            <a:spLocks noGrp="1"/>
          </p:cNvSpPr>
          <p:nvPr>
            <p:ph type="dt" idx="10"/>
          </p:nvPr>
        </p:nvSpPr>
        <p:spPr>
          <a:xfrm rot="-180000">
            <a:off x="4948541" y="4578463"/>
            <a:ext cx="6143653" cy="11631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5400">
                <a:solidFill>
                  <a:srgbClr val="74A2CD"/>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rot="-180000">
            <a:off x="9144" y="4882896"/>
            <a:ext cx="4050792" cy="1197864"/>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rot="-180000">
            <a:off x="9851758" y="3832648"/>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0" i="0" u="none" strike="noStrike" cap="none">
                <a:solidFill>
                  <a:srgbClr val="3F3F3F"/>
                </a:solidFill>
                <a:latin typeface="Impact"/>
                <a:ea typeface="Impact"/>
                <a:cs typeface="Impact"/>
                <a:sym typeface="Impact"/>
              </a:defRPr>
            </a:lvl1pPr>
            <a:lvl2pPr marL="0" lvl="1" indent="0" algn="ctr">
              <a:spcBef>
                <a:spcPts val="0"/>
              </a:spcBef>
              <a:buNone/>
              <a:defRPr sz="2400" b="0" i="0" u="none" strike="noStrike" cap="none">
                <a:solidFill>
                  <a:srgbClr val="3F3F3F"/>
                </a:solidFill>
                <a:latin typeface="Impact"/>
                <a:ea typeface="Impact"/>
                <a:cs typeface="Impact"/>
                <a:sym typeface="Impact"/>
              </a:defRPr>
            </a:lvl2pPr>
            <a:lvl3pPr marL="0" lvl="2" indent="0" algn="ctr">
              <a:spcBef>
                <a:spcPts val="0"/>
              </a:spcBef>
              <a:buNone/>
              <a:defRPr sz="2400" b="0" i="0" u="none" strike="noStrike" cap="none">
                <a:solidFill>
                  <a:srgbClr val="3F3F3F"/>
                </a:solidFill>
                <a:latin typeface="Impact"/>
                <a:ea typeface="Impact"/>
                <a:cs typeface="Impact"/>
                <a:sym typeface="Impact"/>
              </a:defRPr>
            </a:lvl3pPr>
            <a:lvl4pPr marL="0" lvl="3" indent="0" algn="ctr">
              <a:spcBef>
                <a:spcPts val="0"/>
              </a:spcBef>
              <a:buNone/>
              <a:defRPr sz="2400" b="0" i="0" u="none" strike="noStrike" cap="none">
                <a:solidFill>
                  <a:srgbClr val="3F3F3F"/>
                </a:solidFill>
                <a:latin typeface="Impact"/>
                <a:ea typeface="Impact"/>
                <a:cs typeface="Impact"/>
                <a:sym typeface="Impact"/>
              </a:defRPr>
            </a:lvl4pPr>
            <a:lvl5pPr marL="0" lvl="4" indent="0" algn="ctr">
              <a:spcBef>
                <a:spcPts val="0"/>
              </a:spcBef>
              <a:buNone/>
              <a:defRPr sz="2400" b="0" i="0" u="none" strike="noStrike" cap="none">
                <a:solidFill>
                  <a:srgbClr val="3F3F3F"/>
                </a:solidFill>
                <a:latin typeface="Impact"/>
                <a:ea typeface="Impact"/>
                <a:cs typeface="Impact"/>
                <a:sym typeface="Impact"/>
              </a:defRPr>
            </a:lvl5pPr>
            <a:lvl6pPr marL="0" lvl="5" indent="0" algn="ctr">
              <a:spcBef>
                <a:spcPts val="0"/>
              </a:spcBef>
              <a:buNone/>
              <a:defRPr sz="2400" b="0" i="0" u="none" strike="noStrike" cap="none">
                <a:solidFill>
                  <a:srgbClr val="3F3F3F"/>
                </a:solidFill>
                <a:latin typeface="Impact"/>
                <a:ea typeface="Impact"/>
                <a:cs typeface="Impact"/>
                <a:sym typeface="Impact"/>
              </a:defRPr>
            </a:lvl6pPr>
            <a:lvl7pPr marL="0" lvl="6" indent="0" algn="ctr">
              <a:spcBef>
                <a:spcPts val="0"/>
              </a:spcBef>
              <a:buNone/>
              <a:defRPr sz="2400" b="0" i="0" u="none" strike="noStrike" cap="none">
                <a:solidFill>
                  <a:srgbClr val="3F3F3F"/>
                </a:solidFill>
                <a:latin typeface="Impact"/>
                <a:ea typeface="Impact"/>
                <a:cs typeface="Impact"/>
                <a:sym typeface="Impact"/>
              </a:defRPr>
            </a:lvl7pPr>
            <a:lvl8pPr marL="0" lvl="7" indent="0" algn="ctr">
              <a:spcBef>
                <a:spcPts val="0"/>
              </a:spcBef>
              <a:buNone/>
              <a:defRPr sz="2400" b="0" i="0" u="none" strike="noStrike" cap="none">
                <a:solidFill>
                  <a:srgbClr val="3F3F3F"/>
                </a:solidFill>
                <a:latin typeface="Impact"/>
                <a:ea typeface="Impact"/>
                <a:cs typeface="Impact"/>
                <a:sym typeface="Impact"/>
              </a:defRPr>
            </a:lvl8pPr>
            <a:lvl9pPr marL="0" lvl="8" indent="0" algn="ctr">
              <a:spcBef>
                <a:spcPts val="0"/>
              </a:spcBef>
              <a:buNone/>
              <a:defRPr sz="2400" b="0" i="0" u="none" strike="noStrike"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2"/>
          <p:cNvSpPr/>
          <p:nvPr/>
        </p:nvSpPr>
        <p:spPr>
          <a:xfrm rot="-180000">
            <a:off x="4221385" y="5111356"/>
            <a:ext cx="515386" cy="515386"/>
          </a:xfrm>
          <a:prstGeom prst="star5">
            <a:avLst>
              <a:gd name="adj" fmla="val 26693"/>
              <a:gd name="hf" fmla="val 105146"/>
              <a:gd name="vf" fmla="val 110557"/>
            </a:avLst>
          </a:prstGeom>
          <a:solidFill>
            <a:srgbClr val="74A2CD">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685800" y="685800"/>
            <a:ext cx="6345302"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4A2CD"/>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a:spLocks noGrp="1"/>
          </p:cNvSpPr>
          <p:nvPr>
            <p:ph type="pic" idx="2"/>
          </p:nvPr>
        </p:nvSpPr>
        <p:spPr>
          <a:xfrm>
            <a:off x="7482362" y="0"/>
            <a:ext cx="3598146" cy="5071533"/>
          </a:xfrm>
          <a:prstGeom prst="rect">
            <a:avLst/>
          </a:prstGeom>
          <a:noFill/>
          <a:ln w="57150" cap="flat" cmpd="thinThick">
            <a:solidFill>
              <a:srgbClr val="7F7F7F"/>
            </a:solidFill>
            <a:prstDash val="solid"/>
            <a:miter lim="800000"/>
            <a:headEnd type="none" w="sm" len="sm"/>
            <a:tailEnd type="none" w="sm" len="sm"/>
          </a:ln>
        </p:spPr>
      </p:sp>
      <p:sp>
        <p:nvSpPr>
          <p:cNvPr id="81" name="Google Shape;81;p11"/>
          <p:cNvSpPr txBox="1">
            <a:spLocks noGrp="1"/>
          </p:cNvSpPr>
          <p:nvPr>
            <p:ph type="body" idx="1"/>
          </p:nvPr>
        </p:nvSpPr>
        <p:spPr>
          <a:xfrm>
            <a:off x="685801" y="2709052"/>
            <a:ext cx="6345301" cy="236248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2" name="Google Shape;82;p1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685800" y="4106333"/>
            <a:ext cx="10394708" cy="5888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4A2CD"/>
              </a:buClr>
              <a:buSzPts val="3200"/>
              <a:buFont typeface="Impac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2"/>
          <p:cNvSpPr>
            <a:spLocks noGrp="1"/>
          </p:cNvSpPr>
          <p:nvPr>
            <p:ph type="pic" idx="2"/>
          </p:nvPr>
        </p:nvSpPr>
        <p:spPr>
          <a:xfrm>
            <a:off x="685801" y="685799"/>
            <a:ext cx="10392513" cy="3194903"/>
          </a:xfrm>
          <a:prstGeom prst="rect">
            <a:avLst/>
          </a:prstGeom>
          <a:noFill/>
          <a:ln w="57150" cap="flat" cmpd="thinThick">
            <a:solidFill>
              <a:srgbClr val="7F7F7F"/>
            </a:solidFill>
            <a:prstDash val="solid"/>
            <a:miter lim="800000"/>
            <a:headEnd type="none" w="sm" len="sm"/>
            <a:tailEnd type="none" w="sm" len="sm"/>
          </a:ln>
        </p:spPr>
      </p:sp>
      <p:sp>
        <p:nvSpPr>
          <p:cNvPr id="88" name="Google Shape;88;p12"/>
          <p:cNvSpPr txBox="1">
            <a:spLocks noGrp="1"/>
          </p:cNvSpPr>
          <p:nvPr>
            <p:ph type="body" idx="1"/>
          </p:nvPr>
        </p:nvSpPr>
        <p:spPr>
          <a:xfrm>
            <a:off x="685780" y="4702923"/>
            <a:ext cx="10394728"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560"/>
              <a:buNone/>
              <a:defRPr sz="16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9" name="Google Shape;89;p1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685801" y="685800"/>
            <a:ext cx="10396902" cy="319490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4A2CD"/>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3"/>
          <p:cNvSpPr txBox="1">
            <a:spLocks noGrp="1"/>
          </p:cNvSpPr>
          <p:nvPr>
            <p:ph type="body" idx="1"/>
          </p:nvPr>
        </p:nvSpPr>
        <p:spPr>
          <a:xfrm>
            <a:off x="685779" y="4106333"/>
            <a:ext cx="10394729" cy="127360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95" name="Google Shape;95;p1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121732" y="685800"/>
            <a:ext cx="9525020" cy="29167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4A2CD"/>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1550264" y="3610032"/>
            <a:ext cx="8667956" cy="377768"/>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SzPts val="2240"/>
              <a:buNone/>
              <a:defRPr sz="1400">
                <a:solidFill>
                  <a:srgbClr val="7F7F7F"/>
                </a:solidFill>
              </a:defRPr>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1" name="Google Shape;101;p14"/>
          <p:cNvSpPr txBox="1">
            <a:spLocks noGrp="1"/>
          </p:cNvSpPr>
          <p:nvPr>
            <p:ph type="body" idx="2"/>
          </p:nvPr>
        </p:nvSpPr>
        <p:spPr>
          <a:xfrm>
            <a:off x="685801" y="4106334"/>
            <a:ext cx="10396882" cy="126825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2" name="Google Shape;102;p1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05" name="Google Shape;105;p14"/>
          <p:cNvSpPr txBox="1"/>
          <p:nvPr/>
        </p:nvSpPr>
        <p:spPr>
          <a:xfrm>
            <a:off x="685801" y="89262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a:p>
        </p:txBody>
      </p:sp>
      <p:sp>
        <p:nvSpPr>
          <p:cNvPr id="106" name="Google Shape;106;p14"/>
          <p:cNvSpPr txBox="1"/>
          <p:nvPr/>
        </p:nvSpPr>
        <p:spPr>
          <a:xfrm>
            <a:off x="10473083" y="292282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685802" y="685800"/>
            <a:ext cx="10394706"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4A2CD"/>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5"/>
          <p:cNvSpPr txBox="1">
            <a:spLocks noGrp="1"/>
          </p:cNvSpPr>
          <p:nvPr>
            <p:ph type="body" idx="1"/>
          </p:nvPr>
        </p:nvSpPr>
        <p:spPr>
          <a:xfrm>
            <a:off x="68580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0" name="Google Shape;110;p15"/>
          <p:cNvSpPr txBox="1">
            <a:spLocks noGrp="1"/>
          </p:cNvSpPr>
          <p:nvPr>
            <p:ph type="body" idx="2"/>
          </p:nvPr>
        </p:nvSpPr>
        <p:spPr>
          <a:xfrm>
            <a:off x="685802"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1" name="Google Shape;111;p15"/>
          <p:cNvSpPr txBox="1">
            <a:spLocks noGrp="1"/>
          </p:cNvSpPr>
          <p:nvPr>
            <p:ph type="body" idx="3"/>
          </p:nvPr>
        </p:nvSpPr>
        <p:spPr>
          <a:xfrm>
            <a:off x="423462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2" name="Google Shape;112;p15"/>
          <p:cNvSpPr txBox="1">
            <a:spLocks noGrp="1"/>
          </p:cNvSpPr>
          <p:nvPr>
            <p:ph type="body" idx="4"/>
          </p:nvPr>
        </p:nvSpPr>
        <p:spPr>
          <a:xfrm>
            <a:off x="4234621"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3" name="Google Shape;113;p15"/>
          <p:cNvSpPr txBox="1">
            <a:spLocks noGrp="1"/>
          </p:cNvSpPr>
          <p:nvPr>
            <p:ph type="body" idx="5"/>
          </p:nvPr>
        </p:nvSpPr>
        <p:spPr>
          <a:xfrm>
            <a:off x="7770380"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4" name="Google Shape;114;p15"/>
          <p:cNvSpPr txBox="1">
            <a:spLocks noGrp="1"/>
          </p:cNvSpPr>
          <p:nvPr>
            <p:ph type="body" idx="6"/>
          </p:nvPr>
        </p:nvSpPr>
        <p:spPr>
          <a:xfrm>
            <a:off x="7770380"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5" name="Google Shape;115;p1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4A2CD"/>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6"/>
          <p:cNvSpPr txBox="1">
            <a:spLocks noGrp="1"/>
          </p:cNvSpPr>
          <p:nvPr>
            <p:ph type="body" idx="1"/>
          </p:nvPr>
        </p:nvSpPr>
        <p:spPr>
          <a:xfrm>
            <a:off x="69184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1" name="Google Shape;121;p16"/>
          <p:cNvSpPr>
            <a:spLocks noGrp="1"/>
          </p:cNvSpPr>
          <p:nvPr>
            <p:ph type="pic" idx="2"/>
          </p:nvPr>
        </p:nvSpPr>
        <p:spPr>
          <a:xfrm>
            <a:off x="685780" y="2063395"/>
            <a:ext cx="3310128" cy="1536725"/>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22" name="Google Shape;122;p16"/>
          <p:cNvSpPr txBox="1">
            <a:spLocks noGrp="1"/>
          </p:cNvSpPr>
          <p:nvPr>
            <p:ph type="body" idx="3"/>
          </p:nvPr>
        </p:nvSpPr>
        <p:spPr>
          <a:xfrm>
            <a:off x="691840" y="4389287"/>
            <a:ext cx="3310128" cy="9852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3" name="Google Shape;123;p16"/>
          <p:cNvSpPr txBox="1">
            <a:spLocks noGrp="1"/>
          </p:cNvSpPr>
          <p:nvPr>
            <p:ph type="body" idx="4"/>
          </p:nvPr>
        </p:nvSpPr>
        <p:spPr>
          <a:xfrm>
            <a:off x="423741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4" name="Google Shape;124;p16"/>
          <p:cNvSpPr>
            <a:spLocks noGrp="1"/>
          </p:cNvSpPr>
          <p:nvPr>
            <p:ph type="pic" idx="5"/>
          </p:nvPr>
        </p:nvSpPr>
        <p:spPr>
          <a:xfrm>
            <a:off x="4235999" y="2063395"/>
            <a:ext cx="3310128" cy="1535237"/>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25" name="Google Shape;125;p16"/>
          <p:cNvSpPr txBox="1">
            <a:spLocks noGrp="1"/>
          </p:cNvSpPr>
          <p:nvPr>
            <p:ph type="body" idx="6"/>
          </p:nvPr>
        </p:nvSpPr>
        <p:spPr>
          <a:xfrm>
            <a:off x="4235999" y="4389286"/>
            <a:ext cx="3310128" cy="9853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6" name="Google Shape;126;p16"/>
          <p:cNvSpPr txBox="1">
            <a:spLocks noGrp="1"/>
          </p:cNvSpPr>
          <p:nvPr>
            <p:ph type="body" idx="7"/>
          </p:nvPr>
        </p:nvSpPr>
        <p:spPr>
          <a:xfrm>
            <a:off x="7768944"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7" name="Google Shape;127;p16"/>
          <p:cNvSpPr>
            <a:spLocks noGrp="1"/>
          </p:cNvSpPr>
          <p:nvPr>
            <p:ph type="pic" idx="8"/>
          </p:nvPr>
        </p:nvSpPr>
        <p:spPr>
          <a:xfrm>
            <a:off x="7768819" y="2063394"/>
            <a:ext cx="3310128" cy="1537196"/>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28" name="Google Shape;128;p16"/>
          <p:cNvSpPr txBox="1">
            <a:spLocks noGrp="1"/>
          </p:cNvSpPr>
          <p:nvPr>
            <p:ph type="body" idx="9"/>
          </p:nvPr>
        </p:nvSpPr>
        <p:spPr>
          <a:xfrm>
            <a:off x="7768819" y="4389284"/>
            <a:ext cx="3310128" cy="98530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9" name="Google Shape;129;p1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74A2CD"/>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7"/>
          <p:cNvSpPr txBox="1">
            <a:spLocks noGrp="1"/>
          </p:cNvSpPr>
          <p:nvPr>
            <p:ph type="body" idx="1"/>
          </p:nvPr>
        </p:nvSpPr>
        <p:spPr>
          <a:xfrm rot="5400000">
            <a:off x="4227559" y="-1478362"/>
            <a:ext cx="3311190" cy="10394707"/>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35" name="Google Shape;135;p1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rot="5400000">
            <a:off x="7603792" y="1897870"/>
            <a:ext cx="4688785" cy="22646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4A2CD"/>
              </a:buClr>
              <a:buSzPts val="5400"/>
              <a:buFont typeface="Impac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8"/>
          <p:cNvSpPr txBox="1">
            <a:spLocks noGrp="1"/>
          </p:cNvSpPr>
          <p:nvPr>
            <p:ph type="body" idx="1"/>
          </p:nvPr>
        </p:nvSpPr>
        <p:spPr>
          <a:xfrm rot="5400000">
            <a:off x="2293623" y="-922023"/>
            <a:ext cx="4688785" cy="7904431"/>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41" name="Google Shape;141;p1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4A2C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685801" y="685800"/>
            <a:ext cx="10396882"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4A2C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685800" y="2063396"/>
            <a:ext cx="5088714"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7" name="Google Shape;37;p4"/>
          <p:cNvSpPr txBox="1">
            <a:spLocks noGrp="1"/>
          </p:cNvSpPr>
          <p:nvPr>
            <p:ph type="body" idx="2"/>
          </p:nvPr>
        </p:nvSpPr>
        <p:spPr>
          <a:xfrm>
            <a:off x="5993971" y="2063396"/>
            <a:ext cx="5086538"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8" name="Google Shape;38;p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693643" y="685800"/>
            <a:ext cx="4126860"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4A2CD"/>
              </a:buClr>
              <a:buSzPts val="3600"/>
              <a:buFont typeface="Impac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5046132" y="685800"/>
            <a:ext cx="6034375" cy="4688785"/>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44" name="Google Shape;44;p5"/>
          <p:cNvSpPr txBox="1">
            <a:spLocks noGrp="1"/>
          </p:cNvSpPr>
          <p:nvPr>
            <p:ph type="body" idx="2"/>
          </p:nvPr>
        </p:nvSpPr>
        <p:spPr>
          <a:xfrm>
            <a:off x="693642" y="2709052"/>
            <a:ext cx="4126861" cy="266553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45" name="Google Shape;45;p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685801" y="685800"/>
            <a:ext cx="10394707"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4A2C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918356" y="2063396"/>
            <a:ext cx="4856158"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51" name="Google Shape;51;p6"/>
          <p:cNvSpPr txBox="1">
            <a:spLocks noGrp="1"/>
          </p:cNvSpPr>
          <p:nvPr>
            <p:ph type="body" idx="2"/>
          </p:nvPr>
        </p:nvSpPr>
        <p:spPr>
          <a:xfrm>
            <a:off x="685802" y="2861733"/>
            <a:ext cx="5088712"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2" name="Google Shape;52;p6"/>
          <p:cNvSpPr txBox="1">
            <a:spLocks noGrp="1"/>
          </p:cNvSpPr>
          <p:nvPr>
            <p:ph type="body" idx="3"/>
          </p:nvPr>
        </p:nvSpPr>
        <p:spPr>
          <a:xfrm>
            <a:off x="6218191" y="2063396"/>
            <a:ext cx="4864491"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53" name="Google Shape;53;p6"/>
          <p:cNvSpPr txBox="1">
            <a:spLocks noGrp="1"/>
          </p:cNvSpPr>
          <p:nvPr>
            <p:ph type="body" idx="4"/>
          </p:nvPr>
        </p:nvSpPr>
        <p:spPr>
          <a:xfrm>
            <a:off x="5993969" y="2861733"/>
            <a:ext cx="5088713"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4" name="Google Shape;54;p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685800" y="1723854"/>
            <a:ext cx="10394707"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4A2CD"/>
              </a:buClr>
              <a:buSzPts val="4800"/>
              <a:buFont typeface="Impac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685800" y="4247468"/>
            <a:ext cx="10394707"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60" name="Google Shape;60;p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685801" y="685800"/>
            <a:ext cx="10394707" cy="31934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4A2CD"/>
              </a:buClr>
              <a:buSzPts val="5400"/>
              <a:buFont typeface="Impact"/>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685801" y="3742267"/>
            <a:ext cx="10394707" cy="16396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3200"/>
              <a:buNone/>
              <a:defRPr sz="2000">
                <a:solidFill>
                  <a:srgbClr val="7F7F7F"/>
                </a:solidFill>
              </a:defRPr>
            </a:lvl1pPr>
            <a:lvl2pPr marL="914400" lvl="1" indent="-228600" algn="l">
              <a:lnSpc>
                <a:spcPct val="120000"/>
              </a:lnSpc>
              <a:spcBef>
                <a:spcPts val="500"/>
              </a:spcBef>
              <a:spcAft>
                <a:spcPts val="0"/>
              </a:spcAft>
              <a:buSzPts val="3200"/>
              <a:buNone/>
              <a:defRPr sz="2000">
                <a:solidFill>
                  <a:srgbClr val="888888"/>
                </a:solidFill>
              </a:defRPr>
            </a:lvl2pPr>
            <a:lvl3pPr marL="1371600" lvl="2" indent="-228600" algn="l">
              <a:lnSpc>
                <a:spcPct val="120000"/>
              </a:lnSpc>
              <a:spcBef>
                <a:spcPts val="500"/>
              </a:spcBef>
              <a:spcAft>
                <a:spcPts val="0"/>
              </a:spcAft>
              <a:buSzPts val="2880"/>
              <a:buNone/>
              <a:defRPr sz="1800">
                <a:solidFill>
                  <a:srgbClr val="888888"/>
                </a:solidFill>
              </a:defRPr>
            </a:lvl3pPr>
            <a:lvl4pPr marL="1828800" lvl="3" indent="-228600" algn="l">
              <a:lnSpc>
                <a:spcPct val="120000"/>
              </a:lnSpc>
              <a:spcBef>
                <a:spcPts val="500"/>
              </a:spcBef>
              <a:spcAft>
                <a:spcPts val="0"/>
              </a:spcAft>
              <a:buSzPts val="2560"/>
              <a:buNone/>
              <a:defRPr sz="1600">
                <a:solidFill>
                  <a:srgbClr val="888888"/>
                </a:solidFill>
              </a:defRPr>
            </a:lvl4pPr>
            <a:lvl5pPr marL="2286000" lvl="4" indent="-228600" algn="l">
              <a:lnSpc>
                <a:spcPct val="120000"/>
              </a:lnSpc>
              <a:spcBef>
                <a:spcPts val="500"/>
              </a:spcBef>
              <a:spcAft>
                <a:spcPts val="0"/>
              </a:spcAft>
              <a:buSzPts val="2560"/>
              <a:buNone/>
              <a:defRPr sz="1600">
                <a:solidFill>
                  <a:srgbClr val="888888"/>
                </a:solidFill>
              </a:defRPr>
            </a:lvl5pPr>
            <a:lvl6pPr marL="2743200" lvl="5" indent="-228600" algn="l">
              <a:lnSpc>
                <a:spcPct val="120000"/>
              </a:lnSpc>
              <a:spcBef>
                <a:spcPts val="500"/>
              </a:spcBef>
              <a:spcAft>
                <a:spcPts val="0"/>
              </a:spcAft>
              <a:buSzPts val="2560"/>
              <a:buNone/>
              <a:defRPr sz="1600">
                <a:solidFill>
                  <a:srgbClr val="888888"/>
                </a:solidFill>
              </a:defRPr>
            </a:lvl6pPr>
            <a:lvl7pPr marL="3200400" lvl="6" indent="-228600" algn="l">
              <a:lnSpc>
                <a:spcPct val="120000"/>
              </a:lnSpc>
              <a:spcBef>
                <a:spcPts val="500"/>
              </a:spcBef>
              <a:spcAft>
                <a:spcPts val="0"/>
              </a:spcAft>
              <a:buSzPts val="2560"/>
              <a:buNone/>
              <a:defRPr sz="1600">
                <a:solidFill>
                  <a:srgbClr val="888888"/>
                </a:solidFill>
              </a:defRPr>
            </a:lvl7pPr>
            <a:lvl8pPr marL="3657600" lvl="7" indent="-228600" algn="l">
              <a:lnSpc>
                <a:spcPct val="120000"/>
              </a:lnSpc>
              <a:spcBef>
                <a:spcPts val="500"/>
              </a:spcBef>
              <a:spcAft>
                <a:spcPts val="0"/>
              </a:spcAft>
              <a:buSzPts val="2560"/>
              <a:buNone/>
              <a:defRPr sz="1600">
                <a:solidFill>
                  <a:srgbClr val="888888"/>
                </a:solidFill>
              </a:defRPr>
            </a:lvl8pPr>
            <a:lvl9pPr marL="4114800" lvl="8" indent="-228600" algn="l">
              <a:lnSpc>
                <a:spcPct val="120000"/>
              </a:lnSpc>
              <a:spcBef>
                <a:spcPts val="500"/>
              </a:spcBef>
              <a:spcAft>
                <a:spcPts val="0"/>
              </a:spcAft>
              <a:buSzPts val="2560"/>
              <a:buNone/>
              <a:defRPr sz="1600">
                <a:solidFill>
                  <a:srgbClr val="888888"/>
                </a:solidFill>
              </a:defRPr>
            </a:lvl9pPr>
          </a:lstStyle>
          <a:p>
            <a:endParaRPr/>
          </a:p>
        </p:txBody>
      </p:sp>
      <p:sp>
        <p:nvSpPr>
          <p:cNvPr id="66" name="Google Shape;66;p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4A2C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Brickwork-HD-R1a.jpg"/>
          <p:cNvPicPr preferRelativeResize="0"/>
          <p:nvPr/>
        </p:nvPicPr>
        <p:blipFill rotWithShape="1">
          <a:blip r:embed="rId20">
            <a:alphaModFix/>
          </a:blip>
          <a:srcRect/>
          <a:stretch/>
        </p:blipFill>
        <p:spPr>
          <a:xfrm>
            <a:off x="0" y="0"/>
            <a:ext cx="12192000" cy="6858000"/>
          </a:xfrm>
          <a:prstGeom prst="rect">
            <a:avLst/>
          </a:prstGeom>
          <a:noFill/>
          <a:ln>
            <a:noFill/>
          </a:ln>
        </p:spPr>
      </p:pic>
      <p:grpSp>
        <p:nvGrpSpPr>
          <p:cNvPr id="7" name="Google Shape;7;p1"/>
          <p:cNvGrpSpPr/>
          <p:nvPr/>
        </p:nvGrpSpPr>
        <p:grpSpPr>
          <a:xfrm>
            <a:off x="-25397" y="0"/>
            <a:ext cx="12005350" cy="6644081"/>
            <a:chOff x="-25397" y="0"/>
            <a:chExt cx="12005350" cy="6644081"/>
          </a:xfrm>
        </p:grpSpPr>
        <p:sp>
          <p:nvSpPr>
            <p:cNvPr id="8" name="Google Shape;8;p1"/>
            <p:cNvSpPr/>
            <p:nvPr/>
          </p:nvSpPr>
          <p:spPr>
            <a:xfrm>
              <a:off x="1" y="0"/>
              <a:ext cx="11979952" cy="6644081"/>
            </a:xfrm>
            <a:prstGeom prst="rect">
              <a:avLst/>
            </a:prstGeom>
            <a:blipFill rotWithShape="1">
              <a:blip r:embed="rId19">
                <a:alphaModFix/>
              </a:blip>
              <a:stretch>
                <a:fillRect/>
              </a:stretch>
            </a:blipFill>
            <a:ln>
              <a:noFill/>
            </a:ln>
            <a:effectLst>
              <a:outerShdw blurRad="98425" dist="76200" dir="4380000" algn="tl" rotWithShape="0">
                <a:srgbClr val="000000">
                  <a:alpha val="6784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
            <p:cNvSpPr/>
            <p:nvPr/>
          </p:nvSpPr>
          <p:spPr>
            <a:xfrm>
              <a:off x="1" y="5600215"/>
              <a:ext cx="11706512" cy="780581"/>
            </a:xfrm>
            <a:prstGeom prst="rect">
              <a:avLst/>
            </a:prstGeom>
            <a:gradFill>
              <a:gsLst>
                <a:gs pos="0">
                  <a:schemeClr val="accent1"/>
                </a:gs>
                <a:gs pos="34000">
                  <a:schemeClr val="accent1"/>
                </a:gs>
                <a:gs pos="100000">
                  <a:srgbClr val="19314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74A2CD"/>
              </a:buClr>
              <a:buSzPts val="5400"/>
              <a:buFont typeface="Impact"/>
              <a:buNone/>
              <a:defRPr sz="5400" b="0" i="0" u="none" strike="noStrike" cap="none">
                <a:solidFill>
                  <a:srgbClr val="74A2CD"/>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120000"/>
              </a:lnSpc>
              <a:spcBef>
                <a:spcPts val="1000"/>
              </a:spcBef>
              <a:spcAft>
                <a:spcPts val="0"/>
              </a:spcAft>
              <a:buClr>
                <a:srgbClr val="74A2CD"/>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rgbClr val="74A2CD"/>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rgbClr val="74A2CD"/>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rgbClr val="74A2CD"/>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rgbClr val="74A2CD"/>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rgbClr val="74A2CD"/>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rgbClr val="74A2CD"/>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rgbClr val="74A2CD"/>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rgbClr val="74A2CD"/>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3200" b="0" i="0" u="none" strike="noStrike" cap="none">
                <a:solidFill>
                  <a:srgbClr val="74A2CD"/>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rgbClr val="74A2CD"/>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1"/>
                </a:solidFill>
                <a:latin typeface="Impact"/>
                <a:ea typeface="Impact"/>
                <a:cs typeface="Impact"/>
                <a:sym typeface="Impact"/>
              </a:defRPr>
            </a:lvl2pPr>
            <a:lvl3pPr marR="0" lvl="2" algn="l" rtl="0">
              <a:spcBef>
                <a:spcPts val="0"/>
              </a:spcBef>
              <a:spcAft>
                <a:spcPts val="0"/>
              </a:spcAft>
              <a:buSzPts val="1400"/>
              <a:buNone/>
              <a:defRPr sz="1800" b="0" i="0" u="none" strike="noStrike" cap="none">
                <a:solidFill>
                  <a:schemeClr val="dk1"/>
                </a:solidFill>
                <a:latin typeface="Impact"/>
                <a:ea typeface="Impact"/>
                <a:cs typeface="Impact"/>
                <a:sym typeface="Impact"/>
              </a:defRPr>
            </a:lvl3pPr>
            <a:lvl4pPr marR="0" lvl="3" algn="l" rtl="0">
              <a:spcBef>
                <a:spcPts val="0"/>
              </a:spcBef>
              <a:spcAft>
                <a:spcPts val="0"/>
              </a:spcAft>
              <a:buSzPts val="1400"/>
              <a:buNone/>
              <a:defRPr sz="1800" b="0" i="0" u="none" strike="noStrike" cap="none">
                <a:solidFill>
                  <a:schemeClr val="dk1"/>
                </a:solidFill>
                <a:latin typeface="Impact"/>
                <a:ea typeface="Impact"/>
                <a:cs typeface="Impact"/>
                <a:sym typeface="Impact"/>
              </a:defRPr>
            </a:lvl4pPr>
            <a:lvl5pPr marR="0" lvl="4" algn="l" rtl="0">
              <a:spcBef>
                <a:spcPts val="0"/>
              </a:spcBef>
              <a:spcAft>
                <a:spcPts val="0"/>
              </a:spcAft>
              <a:buSzPts val="1400"/>
              <a:buNone/>
              <a:defRPr sz="1800" b="0" i="0" u="none" strike="noStrike" cap="none">
                <a:solidFill>
                  <a:schemeClr val="dk1"/>
                </a:solidFill>
                <a:latin typeface="Impact"/>
                <a:ea typeface="Impact"/>
                <a:cs typeface="Impact"/>
                <a:sym typeface="Impact"/>
              </a:defRPr>
            </a:lvl5pPr>
            <a:lvl6pPr marR="0" lvl="5" algn="l" rtl="0">
              <a:spcBef>
                <a:spcPts val="0"/>
              </a:spcBef>
              <a:spcAft>
                <a:spcPts val="0"/>
              </a:spcAft>
              <a:buSzPts val="1400"/>
              <a:buNone/>
              <a:defRPr sz="1800" b="0" i="0" u="none" strike="noStrike" cap="none">
                <a:solidFill>
                  <a:schemeClr val="dk1"/>
                </a:solidFill>
                <a:latin typeface="Impact"/>
                <a:ea typeface="Impact"/>
                <a:cs typeface="Impact"/>
                <a:sym typeface="Impact"/>
              </a:defRPr>
            </a:lvl6pPr>
            <a:lvl7pPr marR="0" lvl="6" algn="l" rtl="0">
              <a:spcBef>
                <a:spcPts val="0"/>
              </a:spcBef>
              <a:spcAft>
                <a:spcPts val="0"/>
              </a:spcAft>
              <a:buSzPts val="1400"/>
              <a:buNone/>
              <a:defRPr sz="1800" b="0" i="0" u="none" strike="noStrike" cap="none">
                <a:solidFill>
                  <a:schemeClr val="dk1"/>
                </a:solidFill>
                <a:latin typeface="Impact"/>
                <a:ea typeface="Impact"/>
                <a:cs typeface="Impact"/>
                <a:sym typeface="Impact"/>
              </a:defRPr>
            </a:lvl7pPr>
            <a:lvl8pPr marR="0" lvl="7" algn="l" rtl="0">
              <a:spcBef>
                <a:spcPts val="0"/>
              </a:spcBef>
              <a:spcAft>
                <a:spcPts val="0"/>
              </a:spcAft>
              <a:buSzPts val="1400"/>
              <a:buNone/>
              <a:defRPr sz="1800" b="0" i="0" u="none" strike="noStrike" cap="none">
                <a:solidFill>
                  <a:schemeClr val="dk1"/>
                </a:solidFill>
                <a:latin typeface="Impact"/>
                <a:ea typeface="Impact"/>
                <a:cs typeface="Impact"/>
                <a:sym typeface="Impact"/>
              </a:defRPr>
            </a:lvl8pPr>
            <a:lvl9pPr marR="0" lvl="8" algn="l" rtl="0">
              <a:spcBef>
                <a:spcPts val="0"/>
              </a:spcBef>
              <a:spcAft>
                <a:spcPts val="0"/>
              </a:spcAft>
              <a:buSzPts val="1400"/>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3200" b="0" i="0" u="none" strike="noStrike" cap="none">
                <a:solidFill>
                  <a:srgbClr val="74A2CD"/>
                </a:solidFill>
                <a:latin typeface="Impact"/>
                <a:ea typeface="Impact"/>
                <a:cs typeface="Impact"/>
                <a:sym typeface="Impact"/>
              </a:defRPr>
            </a:lvl1pPr>
            <a:lvl2pPr marL="0" marR="0" lvl="1" indent="0" algn="ctr" rtl="0">
              <a:spcBef>
                <a:spcPts val="0"/>
              </a:spcBef>
              <a:buNone/>
              <a:defRPr sz="3200" b="0" i="0" u="none" strike="noStrike" cap="none">
                <a:solidFill>
                  <a:srgbClr val="74A2CD"/>
                </a:solidFill>
                <a:latin typeface="Impact"/>
                <a:ea typeface="Impact"/>
                <a:cs typeface="Impact"/>
                <a:sym typeface="Impact"/>
              </a:defRPr>
            </a:lvl2pPr>
            <a:lvl3pPr marL="0" marR="0" lvl="2" indent="0" algn="ctr" rtl="0">
              <a:spcBef>
                <a:spcPts val="0"/>
              </a:spcBef>
              <a:buNone/>
              <a:defRPr sz="3200" b="0" i="0" u="none" strike="noStrike" cap="none">
                <a:solidFill>
                  <a:srgbClr val="74A2CD"/>
                </a:solidFill>
                <a:latin typeface="Impact"/>
                <a:ea typeface="Impact"/>
                <a:cs typeface="Impact"/>
                <a:sym typeface="Impact"/>
              </a:defRPr>
            </a:lvl3pPr>
            <a:lvl4pPr marL="0" marR="0" lvl="3" indent="0" algn="ctr" rtl="0">
              <a:spcBef>
                <a:spcPts val="0"/>
              </a:spcBef>
              <a:buNone/>
              <a:defRPr sz="3200" b="0" i="0" u="none" strike="noStrike" cap="none">
                <a:solidFill>
                  <a:srgbClr val="74A2CD"/>
                </a:solidFill>
                <a:latin typeface="Impact"/>
                <a:ea typeface="Impact"/>
                <a:cs typeface="Impact"/>
                <a:sym typeface="Impact"/>
              </a:defRPr>
            </a:lvl4pPr>
            <a:lvl5pPr marL="0" marR="0" lvl="4" indent="0" algn="ctr" rtl="0">
              <a:spcBef>
                <a:spcPts val="0"/>
              </a:spcBef>
              <a:buNone/>
              <a:defRPr sz="3200" b="0" i="0" u="none" strike="noStrike" cap="none">
                <a:solidFill>
                  <a:srgbClr val="74A2CD"/>
                </a:solidFill>
                <a:latin typeface="Impact"/>
                <a:ea typeface="Impact"/>
                <a:cs typeface="Impact"/>
                <a:sym typeface="Impact"/>
              </a:defRPr>
            </a:lvl5pPr>
            <a:lvl6pPr marL="0" marR="0" lvl="5" indent="0" algn="ctr" rtl="0">
              <a:spcBef>
                <a:spcPts val="0"/>
              </a:spcBef>
              <a:buNone/>
              <a:defRPr sz="3200" b="0" i="0" u="none" strike="noStrike" cap="none">
                <a:solidFill>
                  <a:srgbClr val="74A2CD"/>
                </a:solidFill>
                <a:latin typeface="Impact"/>
                <a:ea typeface="Impact"/>
                <a:cs typeface="Impact"/>
                <a:sym typeface="Impact"/>
              </a:defRPr>
            </a:lvl6pPr>
            <a:lvl7pPr marL="0" marR="0" lvl="6" indent="0" algn="ctr" rtl="0">
              <a:spcBef>
                <a:spcPts val="0"/>
              </a:spcBef>
              <a:buNone/>
              <a:defRPr sz="3200" b="0" i="0" u="none" strike="noStrike" cap="none">
                <a:solidFill>
                  <a:srgbClr val="74A2CD"/>
                </a:solidFill>
                <a:latin typeface="Impact"/>
                <a:ea typeface="Impact"/>
                <a:cs typeface="Impact"/>
                <a:sym typeface="Impact"/>
              </a:defRPr>
            </a:lvl7pPr>
            <a:lvl8pPr marL="0" marR="0" lvl="7" indent="0" algn="ctr" rtl="0">
              <a:spcBef>
                <a:spcPts val="0"/>
              </a:spcBef>
              <a:buNone/>
              <a:defRPr sz="3200" b="0" i="0" u="none" strike="noStrike" cap="none">
                <a:solidFill>
                  <a:srgbClr val="74A2CD"/>
                </a:solidFill>
                <a:latin typeface="Impact"/>
                <a:ea typeface="Impact"/>
                <a:cs typeface="Impact"/>
                <a:sym typeface="Impact"/>
              </a:defRPr>
            </a:lvl8pPr>
            <a:lvl9pPr marL="0" marR="0" lvl="8" indent="0" algn="ctr" rtl="0">
              <a:spcBef>
                <a:spcPts val="0"/>
              </a:spcBef>
              <a:buNone/>
              <a:defRPr sz="3200" b="0" i="0" u="none" strike="noStrike" cap="none">
                <a:solidFill>
                  <a:srgbClr val="74A2CD"/>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s://blackrivertech.edu/financial-aid/resources/loan-information/" TargetMode="External"/><Relationship Id="rId5" Type="http://schemas.openxmlformats.org/officeDocument/2006/relationships/hyperlink" Target="https://studentaid.gov/mpn/" TargetMode="External"/><Relationship Id="rId4" Type="http://schemas.openxmlformats.org/officeDocument/2006/relationships/hyperlink" Target="https://studentaid.gov/entrance-counselin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studentaid.gov/complete-aid-process/how-calculated#sai" TargetMode="External"/><Relationship Id="rId5" Type="http://schemas.openxmlformats.org/officeDocument/2006/relationships/hyperlink" Target="https://studentaid.gov/complete-aid-process/how-calculated#efc" TargetMode="External"/><Relationship Id="rId4" Type="http://schemas.openxmlformats.org/officeDocument/2006/relationships/hyperlink" Target="https://studentaid.gov/understand-aid/types/grants/pel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s://blackrivertech.edu/financial-aid/resources/" TargetMode="External"/><Relationship Id="rId4" Type="http://schemas.openxmlformats.org/officeDocument/2006/relationships/hyperlink" Target="http://www.studentaid.gov/"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blackrivertech.edu/financial-aid/"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s://studentaid.gov/announcements-events/save-plan"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www.adhe.edu/"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hyperlink" Target="https://www.aspsf.org/county-map" TargetMode="External"/><Relationship Id="rId3" Type="http://schemas.openxmlformats.org/officeDocument/2006/relationships/notesSlide" Target="../notesSlides/notesSlide30.xml"/><Relationship Id="rId7" Type="http://schemas.openxmlformats.org/officeDocument/2006/relationships/hyperlink" Target="https://blackrivertech.edu/financial-aid/resources/federal-work-study/" TargetMode="Externa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s://blackrivertech.edu/financial-aid/scholarship-opportunties/" TargetMode="External"/><Relationship Id="rId11" Type="http://schemas.openxmlformats.org/officeDocument/2006/relationships/hyperlink" Target="https://www.neaworks.com/" TargetMode="External"/><Relationship Id="rId5" Type="http://schemas.openxmlformats.org/officeDocument/2006/relationships/hyperlink" Target="https://adhe.edu/" TargetMode="External"/><Relationship Id="rId10" Type="http://schemas.openxmlformats.org/officeDocument/2006/relationships/hyperlink" Target="https://blackrivertech.edu/students/veteran-affairs/" TargetMode="External"/><Relationship Id="rId4" Type="http://schemas.openxmlformats.org/officeDocument/2006/relationships/hyperlink" Target="https://studentaid.gov/" TargetMode="External"/><Relationship Id="rId9" Type="http://schemas.openxmlformats.org/officeDocument/2006/relationships/hyperlink" Target="https://blackrivertech.edu/FINANCIAL-AID/CAREER-PATHWAYS/"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hyperlink" Target="mailto:Eugenia.riney@blackrivertech.edu" TargetMode="External"/><Relationship Id="rId5" Type="http://schemas.openxmlformats.org/officeDocument/2006/relationships/hyperlink" Target="mailto:Ashley.conrey@blackrivertech.edu" TargetMode="External"/><Relationship Id="rId4" Type="http://schemas.openxmlformats.org/officeDocument/2006/relationships/hyperlink" Target="mailto:Brandic@blackrivertech.edu"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147"/>
        <p:cNvGrpSpPr/>
        <p:nvPr/>
      </p:nvGrpSpPr>
      <p:grpSpPr>
        <a:xfrm>
          <a:off x="0" y="0"/>
          <a:ext cx="0" cy="0"/>
          <a:chOff x="0" y="0"/>
          <a:chExt cx="0" cy="0"/>
        </a:xfrm>
      </p:grpSpPr>
      <p:sp>
        <p:nvSpPr>
          <p:cNvPr id="148" name="Google Shape;148;p19"/>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74A2CD"/>
              </a:buClr>
              <a:buSzPts val="8000"/>
              <a:buFont typeface="Impact"/>
              <a:buNone/>
            </a:pPr>
            <a:r>
              <a:rPr lang="en-US" dirty="0"/>
              <a:t>STUDENT LOANS</a:t>
            </a:r>
            <a:endParaRPr dirty="0"/>
          </a:p>
        </p:txBody>
      </p:sp>
      <p:sp>
        <p:nvSpPr>
          <p:cNvPr id="149" name="Google Shape;149;p19"/>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rmAutofit/>
          </a:bodyPr>
          <a:lstStyle/>
          <a:p>
            <a:pPr marL="0" lvl="0" indent="0" algn="r" rtl="0">
              <a:lnSpc>
                <a:spcPct val="120000"/>
              </a:lnSpc>
              <a:spcBef>
                <a:spcPts val="0"/>
              </a:spcBef>
              <a:spcAft>
                <a:spcPts val="0"/>
              </a:spcAft>
              <a:buSzPts val="3840"/>
              <a:buNone/>
            </a:pPr>
            <a:r>
              <a:rPr lang="en-US" sz="2400" dirty="0"/>
              <a:t>WHAT YOU NEED TO KNOW</a:t>
            </a:r>
            <a:endParaRPr dirty="0"/>
          </a:p>
        </p:txBody>
      </p:sp>
      <p:pic>
        <p:nvPicPr>
          <p:cNvPr id="150" name="Google Shape;150;p19"/>
          <p:cNvPicPr preferRelativeResize="0"/>
          <p:nvPr/>
        </p:nvPicPr>
        <p:blipFill rotWithShape="1">
          <a:blip r:embed="rId4">
            <a:alphaModFix/>
          </a:blip>
          <a:srcRect/>
          <a:stretch/>
        </p:blipFill>
        <p:spPr>
          <a:xfrm>
            <a:off x="417266" y="244742"/>
            <a:ext cx="1943547" cy="1748729"/>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369917" y="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INTEREST RATES</a:t>
            </a:r>
            <a:endParaRPr/>
          </a:p>
        </p:txBody>
      </p:sp>
      <p:pic>
        <p:nvPicPr>
          <p:cNvPr id="205" name="Google Shape;205;p28"/>
          <p:cNvPicPr preferRelativeResize="0">
            <a:picLocks noGrp="1"/>
          </p:cNvPicPr>
          <p:nvPr>
            <p:ph type="body" idx="1"/>
          </p:nvPr>
        </p:nvPicPr>
        <p:blipFill rotWithShape="1">
          <a:blip r:embed="rId4">
            <a:alphaModFix/>
          </a:blip>
          <a:srcRect/>
          <a:stretch/>
        </p:blipFill>
        <p:spPr>
          <a:xfrm>
            <a:off x="1732554" y="1515273"/>
            <a:ext cx="7527203" cy="3521789"/>
          </a:xfrm>
          <a:prstGeom prst="rect">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FEES</a:t>
            </a:r>
            <a:endParaRPr/>
          </a:p>
        </p:txBody>
      </p:sp>
      <p:pic>
        <p:nvPicPr>
          <p:cNvPr id="211" name="Google Shape;211;p29"/>
          <p:cNvPicPr preferRelativeResize="0">
            <a:picLocks noGrp="1"/>
          </p:cNvPicPr>
          <p:nvPr>
            <p:ph type="body" idx="1"/>
          </p:nvPr>
        </p:nvPicPr>
        <p:blipFill rotWithShape="1">
          <a:blip r:embed="rId4">
            <a:alphaModFix/>
          </a:blip>
          <a:srcRect/>
          <a:stretch/>
        </p:blipFill>
        <p:spPr>
          <a:xfrm>
            <a:off x="685801" y="1837765"/>
            <a:ext cx="9476188" cy="2405930"/>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693643" y="685800"/>
            <a:ext cx="4126860" cy="202325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74A2CD"/>
              </a:buClr>
              <a:buSzPts val="3600"/>
              <a:buFont typeface="Impact"/>
              <a:buNone/>
            </a:pPr>
            <a:r>
              <a:rPr lang="en-US" dirty="0"/>
              <a:t>WHAT CAN YOU USE YOUR STUDENT LOAN FOR?</a:t>
            </a:r>
            <a:endParaRPr dirty="0"/>
          </a:p>
        </p:txBody>
      </p:sp>
      <p:sp>
        <p:nvSpPr>
          <p:cNvPr id="217" name="Google Shape;217;p30"/>
          <p:cNvSpPr txBox="1">
            <a:spLocks noGrp="1"/>
          </p:cNvSpPr>
          <p:nvPr>
            <p:ph type="body" idx="1"/>
          </p:nvPr>
        </p:nvSpPr>
        <p:spPr>
          <a:xfrm>
            <a:off x="5046132" y="685800"/>
            <a:ext cx="6034375" cy="4688785"/>
          </a:xfrm>
          <a:prstGeom prst="rect">
            <a:avLst/>
          </a:prstGeom>
          <a:noFill/>
          <a:ln>
            <a:noFill/>
          </a:ln>
        </p:spPr>
        <p:txBody>
          <a:bodyPr spcFirstLastPara="1" wrap="square" lIns="91425" tIns="45700" rIns="91425" bIns="45700" anchor="ctr" anchorCtr="0">
            <a:normAutofit fontScale="70000" lnSpcReduction="20000"/>
          </a:bodyPr>
          <a:lstStyle/>
          <a:p>
            <a:pPr marL="228600" lvl="0" indent="-228600" algn="l" rtl="0">
              <a:lnSpc>
                <a:spcPct val="120000"/>
              </a:lnSpc>
              <a:spcBef>
                <a:spcPts val="0"/>
              </a:spcBef>
              <a:spcAft>
                <a:spcPts val="0"/>
              </a:spcAft>
              <a:buSzPct val="160000"/>
              <a:buChar char="•"/>
            </a:pPr>
            <a:r>
              <a:rPr lang="en-US" dirty="0">
                <a:solidFill>
                  <a:srgbClr val="212529"/>
                </a:solidFill>
                <a:latin typeface="Arial"/>
                <a:ea typeface="Arial"/>
                <a:cs typeface="Arial"/>
                <a:sym typeface="Arial"/>
              </a:rPr>
              <a:t>Tuition</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Room</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Board</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Institutional fees</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Books</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Supplies</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Equipment</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Dependent care expenses</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Transportation</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Commuting expenses</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Rental or purchase of a personal computer</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Loan fees</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Other documented, authorized costs</a:t>
            </a:r>
            <a:endParaRPr lang="en-US" dirty="0"/>
          </a:p>
          <a:p>
            <a:pPr marL="228600" lvl="0" indent="-86360" algn="l" rtl="0">
              <a:lnSpc>
                <a:spcPct val="120000"/>
              </a:lnSpc>
              <a:spcBef>
                <a:spcPts val="1000"/>
              </a:spcBef>
              <a:spcAft>
                <a:spcPts val="0"/>
              </a:spcAft>
              <a:buSzPct val="160000"/>
              <a:buNone/>
            </a:pPr>
            <a:endParaRPr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dirty="0"/>
              <a:t>DIRECT LOAN REQUIREMENTS</a:t>
            </a:r>
            <a:endParaRPr dirty="0"/>
          </a:p>
        </p:txBody>
      </p:sp>
      <p:sp>
        <p:nvSpPr>
          <p:cNvPr id="223" name="Google Shape;223;p31"/>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3200"/>
              <a:buChar char="•"/>
            </a:pPr>
            <a:r>
              <a:rPr lang="en-US" dirty="0">
                <a:latin typeface="+mj-lt"/>
                <a:ea typeface="Arial"/>
                <a:cs typeface="Arial"/>
                <a:sym typeface="Arial"/>
              </a:rPr>
              <a:t>Complete entrance counseling at </a:t>
            </a:r>
            <a:r>
              <a:rPr lang="en-US" u="sng" dirty="0">
                <a:solidFill>
                  <a:schemeClr val="hlink"/>
                </a:solidFill>
                <a:latin typeface="+mj-lt"/>
                <a:ea typeface="Arial"/>
                <a:cs typeface="Arial"/>
                <a:sym typeface="Arial"/>
                <a:hlinkClick r:id="rId4"/>
              </a:rPr>
              <a:t>https://studentaid.Gov/entrance-counseling/</a:t>
            </a:r>
            <a:endParaRPr lang="en-US" dirty="0">
              <a:latin typeface="+mj-lt"/>
              <a:ea typeface="Arial"/>
              <a:cs typeface="Arial"/>
              <a:sym typeface="Arial"/>
            </a:endParaRPr>
          </a:p>
          <a:p>
            <a:pPr marL="228600" lvl="0" indent="-228600" algn="l" rtl="0">
              <a:lnSpc>
                <a:spcPct val="120000"/>
              </a:lnSpc>
              <a:spcBef>
                <a:spcPts val="1000"/>
              </a:spcBef>
              <a:spcAft>
                <a:spcPts val="0"/>
              </a:spcAft>
              <a:buSzPts val="3200"/>
              <a:buChar char="•"/>
            </a:pPr>
            <a:r>
              <a:rPr lang="en-US" dirty="0">
                <a:latin typeface="+mj-lt"/>
                <a:ea typeface="Arial"/>
                <a:cs typeface="Arial"/>
                <a:sym typeface="Arial"/>
              </a:rPr>
              <a:t>Complete master promissory note at </a:t>
            </a:r>
            <a:r>
              <a:rPr lang="en-US" u="sng" dirty="0">
                <a:solidFill>
                  <a:schemeClr val="hlink"/>
                </a:solidFill>
                <a:latin typeface="+mj-lt"/>
                <a:ea typeface="Arial"/>
                <a:cs typeface="Arial"/>
                <a:sym typeface="Arial"/>
                <a:hlinkClick r:id="rId5"/>
              </a:rPr>
              <a:t>https://studentaid.Gov/mpn/</a:t>
            </a:r>
            <a:endParaRPr lang="en-US" dirty="0">
              <a:latin typeface="+mj-lt"/>
              <a:ea typeface="Arial"/>
              <a:cs typeface="Arial"/>
              <a:sym typeface="Arial"/>
            </a:endParaRPr>
          </a:p>
          <a:p>
            <a:pPr marL="228600" lvl="0" indent="-228600" algn="l" rtl="0">
              <a:lnSpc>
                <a:spcPct val="120000"/>
              </a:lnSpc>
              <a:spcBef>
                <a:spcPts val="1000"/>
              </a:spcBef>
              <a:spcAft>
                <a:spcPts val="0"/>
              </a:spcAft>
              <a:buSzPts val="3200"/>
              <a:buChar char="•"/>
            </a:pPr>
            <a:r>
              <a:rPr lang="en-US" dirty="0">
                <a:latin typeface="+mj-lt"/>
                <a:ea typeface="Arial"/>
                <a:cs typeface="Arial"/>
                <a:sym typeface="Arial"/>
              </a:rPr>
              <a:t>Complete the BRTC loan application </a:t>
            </a:r>
            <a:r>
              <a:rPr lang="en-US" u="sng" dirty="0">
                <a:solidFill>
                  <a:schemeClr val="hlink"/>
                </a:solidFill>
                <a:latin typeface="+mj-lt"/>
                <a:ea typeface="Arial"/>
                <a:cs typeface="Arial"/>
                <a:sym typeface="Arial"/>
                <a:hlinkClick r:id="rId6"/>
              </a:rPr>
              <a:t>https://blackrivertech.Edu/financial-aid/resources/loan-information/</a:t>
            </a:r>
            <a:endParaRPr lang="en-US" dirty="0">
              <a:latin typeface="+mj-lt"/>
            </a:endParaRPr>
          </a:p>
          <a:p>
            <a:pPr marL="228600" lvl="0" indent="-228600" algn="l" rtl="0">
              <a:lnSpc>
                <a:spcPct val="120000"/>
              </a:lnSpc>
              <a:spcBef>
                <a:spcPts val="1000"/>
              </a:spcBef>
              <a:spcAft>
                <a:spcPts val="0"/>
              </a:spcAft>
              <a:buSzPts val="3200"/>
              <a:buChar char="•"/>
            </a:pPr>
            <a:r>
              <a:rPr lang="en-US" dirty="0">
                <a:latin typeface="+mj-lt"/>
                <a:ea typeface="Arial"/>
                <a:cs typeface="Arial"/>
                <a:sym typeface="Arial"/>
              </a:rPr>
              <a:t>Must be enrolled in a minimum of 6 credit hours</a:t>
            </a:r>
            <a:endParaRPr lang="en-US" dirty="0">
              <a:latin typeface="+mj-lt"/>
            </a:endParaRPr>
          </a:p>
          <a:p>
            <a:pPr marL="228600" lvl="0" indent="-228600" algn="l" rtl="0">
              <a:lnSpc>
                <a:spcPct val="120000"/>
              </a:lnSpc>
              <a:spcBef>
                <a:spcPts val="1000"/>
              </a:spcBef>
              <a:spcAft>
                <a:spcPts val="0"/>
              </a:spcAft>
              <a:buSzPts val="3200"/>
              <a:buChar char="•"/>
            </a:pPr>
            <a:r>
              <a:rPr lang="en-US" dirty="0">
                <a:latin typeface="+mj-lt"/>
                <a:ea typeface="Arial"/>
                <a:cs typeface="Arial"/>
                <a:sym typeface="Arial"/>
              </a:rPr>
              <a:t>Must be meeting Satisfactory Academic Progress (SAP)</a:t>
            </a:r>
            <a:endParaRPr lang="en-US" dirty="0">
              <a:latin typeface="+mj-lt"/>
            </a:endParaRPr>
          </a:p>
          <a:p>
            <a:pPr marL="228600" lvl="0" indent="-25400" algn="l" rtl="0">
              <a:lnSpc>
                <a:spcPct val="120000"/>
              </a:lnSpc>
              <a:spcBef>
                <a:spcPts val="1000"/>
              </a:spcBef>
              <a:spcAft>
                <a:spcPts val="0"/>
              </a:spcAft>
              <a:buSzPts val="3200"/>
              <a:buNone/>
            </a:pPr>
            <a:endParaRPr dirty="0">
              <a:latin typeface="Arial"/>
              <a:ea typeface="Arial"/>
              <a:cs typeface="Arial"/>
              <a:sym typeface="Aria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title"/>
          </p:nvPr>
        </p:nvSpPr>
        <p:spPr>
          <a:xfrm>
            <a:off x="683625" y="203662"/>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GRACE PERIOD</a:t>
            </a:r>
            <a:endParaRPr/>
          </a:p>
        </p:txBody>
      </p:sp>
      <p:sp>
        <p:nvSpPr>
          <p:cNvPr id="229" name="Google Shape;229;p32"/>
          <p:cNvSpPr txBox="1">
            <a:spLocks noGrp="1"/>
          </p:cNvSpPr>
          <p:nvPr>
            <p:ph type="body" idx="1"/>
          </p:nvPr>
        </p:nvSpPr>
        <p:spPr>
          <a:xfrm>
            <a:off x="685800" y="1230284"/>
            <a:ext cx="10394707" cy="4144301"/>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0"/>
              </a:spcAft>
              <a:buSzPts val="2125"/>
              <a:buChar char="•"/>
            </a:pPr>
            <a:r>
              <a:rPr lang="en-US" sz="2500" cap="none" dirty="0">
                <a:solidFill>
                  <a:srgbClr val="000000"/>
                </a:solidFill>
                <a:latin typeface="+mn-lt"/>
                <a:ea typeface="Arial"/>
                <a:cs typeface="Arial"/>
                <a:sym typeface="Arial"/>
              </a:rPr>
              <a:t>Begins when you graduate, withdraw, or drop to less than half-time status</a:t>
            </a:r>
            <a:endParaRPr lang="en-US" dirty="0">
              <a:latin typeface="+mn-lt"/>
            </a:endParaRPr>
          </a:p>
          <a:p>
            <a:pPr marL="228600" lvl="0" indent="-228600" algn="l" rtl="0">
              <a:lnSpc>
                <a:spcPct val="100000"/>
              </a:lnSpc>
              <a:spcBef>
                <a:spcPts val="500"/>
              </a:spcBef>
              <a:spcAft>
                <a:spcPts val="0"/>
              </a:spcAft>
              <a:buSzPts val="2125"/>
              <a:buChar char="•"/>
            </a:pPr>
            <a:r>
              <a:rPr lang="en-US" sz="2500" cap="none" dirty="0">
                <a:solidFill>
                  <a:srgbClr val="000000"/>
                </a:solidFill>
                <a:latin typeface="+mn-lt"/>
                <a:ea typeface="Arial"/>
                <a:cs typeface="Arial"/>
                <a:sym typeface="Arial"/>
              </a:rPr>
              <a:t>You only get one, and it only lasts 6 months.</a:t>
            </a:r>
            <a:endParaRPr lang="en-US" dirty="0">
              <a:latin typeface="+mn-lt"/>
            </a:endParaRPr>
          </a:p>
          <a:p>
            <a:pPr marL="228600" lvl="0" indent="-228600" algn="l" rtl="0">
              <a:lnSpc>
                <a:spcPct val="100000"/>
              </a:lnSpc>
              <a:spcBef>
                <a:spcPts val="500"/>
              </a:spcBef>
              <a:spcAft>
                <a:spcPts val="0"/>
              </a:spcAft>
              <a:buSzPts val="2125"/>
              <a:buChar char="•"/>
            </a:pPr>
            <a:r>
              <a:rPr lang="en-US" sz="2500" cap="none" dirty="0">
                <a:solidFill>
                  <a:srgbClr val="000000"/>
                </a:solidFill>
                <a:latin typeface="+mn-lt"/>
                <a:ea typeface="Arial"/>
                <a:cs typeface="Arial"/>
                <a:sym typeface="Arial"/>
              </a:rPr>
              <a:t>You will receive your repayment obligation, which includes:</a:t>
            </a:r>
            <a:endParaRPr lang="en-US" dirty="0">
              <a:latin typeface="+mn-lt"/>
            </a:endParaRPr>
          </a:p>
          <a:p>
            <a:pPr marL="617220" lvl="1" indent="-342899" algn="l" rtl="0">
              <a:lnSpc>
                <a:spcPct val="100000"/>
              </a:lnSpc>
              <a:spcBef>
                <a:spcPts val="400"/>
              </a:spcBef>
              <a:spcAft>
                <a:spcPts val="0"/>
              </a:spcAft>
              <a:buSzPts val="1400"/>
              <a:buChar char="•"/>
            </a:pPr>
            <a:r>
              <a:rPr lang="en-US" sz="2000" cap="none" dirty="0">
                <a:solidFill>
                  <a:srgbClr val="37302A"/>
                </a:solidFill>
                <a:latin typeface="Arial"/>
                <a:ea typeface="Arial"/>
                <a:cs typeface="Arial"/>
                <a:sym typeface="Arial"/>
              </a:rPr>
              <a:t>Date payments are to begin  (Payment is expected even if you do not receive a payment booklet or monthly statement.)</a:t>
            </a:r>
            <a:endParaRPr dirty="0"/>
          </a:p>
          <a:p>
            <a:pPr marL="617220" lvl="1" indent="-342899" algn="l" rtl="0">
              <a:lnSpc>
                <a:spcPct val="100000"/>
              </a:lnSpc>
              <a:spcBef>
                <a:spcPts val="400"/>
              </a:spcBef>
              <a:spcAft>
                <a:spcPts val="0"/>
              </a:spcAft>
              <a:buSzPts val="1400"/>
              <a:buChar char="•"/>
            </a:pPr>
            <a:r>
              <a:rPr lang="en-US" sz="2000" cap="none" dirty="0">
                <a:solidFill>
                  <a:srgbClr val="37302A"/>
                </a:solidFill>
                <a:latin typeface="Arial"/>
                <a:ea typeface="Arial"/>
                <a:cs typeface="Arial"/>
                <a:sym typeface="Arial"/>
              </a:rPr>
              <a:t>Monthly payment amount</a:t>
            </a:r>
            <a:endParaRPr dirty="0"/>
          </a:p>
          <a:p>
            <a:pPr marL="617220" lvl="1" indent="-342899" algn="l" rtl="0">
              <a:lnSpc>
                <a:spcPct val="100000"/>
              </a:lnSpc>
              <a:spcBef>
                <a:spcPts val="400"/>
              </a:spcBef>
              <a:spcAft>
                <a:spcPts val="0"/>
              </a:spcAft>
              <a:buSzPts val="1400"/>
              <a:buChar char="•"/>
            </a:pPr>
            <a:r>
              <a:rPr lang="en-US" sz="2000" cap="none" dirty="0">
                <a:solidFill>
                  <a:srgbClr val="37302A"/>
                </a:solidFill>
                <a:latin typeface="Arial"/>
                <a:ea typeface="Arial"/>
                <a:cs typeface="Arial"/>
                <a:sym typeface="Arial"/>
              </a:rPr>
              <a:t>Repayment terms</a:t>
            </a:r>
            <a:endParaRPr dirty="0"/>
          </a:p>
          <a:p>
            <a:pPr marL="617220" lvl="1" indent="-342899" algn="l" rtl="0">
              <a:lnSpc>
                <a:spcPct val="100000"/>
              </a:lnSpc>
              <a:spcBef>
                <a:spcPts val="400"/>
              </a:spcBef>
              <a:spcAft>
                <a:spcPts val="0"/>
              </a:spcAft>
              <a:buSzPts val="1400"/>
              <a:buChar char="•"/>
            </a:pPr>
            <a:r>
              <a:rPr lang="en-US" sz="2000" cap="none" dirty="0">
                <a:solidFill>
                  <a:srgbClr val="37302A"/>
                </a:solidFill>
                <a:latin typeface="Arial"/>
                <a:ea typeface="Arial"/>
                <a:cs typeface="Arial"/>
                <a:sym typeface="Arial"/>
              </a:rPr>
              <a:t>Current principal balance</a:t>
            </a:r>
            <a:endParaRPr dirty="0"/>
          </a:p>
          <a:p>
            <a:pPr marL="617220" lvl="1" indent="-342899" algn="l" rtl="0">
              <a:lnSpc>
                <a:spcPct val="100000"/>
              </a:lnSpc>
              <a:spcBef>
                <a:spcPts val="400"/>
              </a:spcBef>
              <a:spcAft>
                <a:spcPts val="0"/>
              </a:spcAft>
              <a:buSzPts val="1400"/>
              <a:buChar char="•"/>
            </a:pPr>
            <a:r>
              <a:rPr lang="en-US" sz="2000" cap="none" dirty="0">
                <a:solidFill>
                  <a:srgbClr val="37302A"/>
                </a:solidFill>
                <a:latin typeface="Arial"/>
                <a:ea typeface="Arial"/>
                <a:cs typeface="Arial"/>
                <a:sym typeface="Arial"/>
              </a:rPr>
              <a:t>Interest rate</a:t>
            </a:r>
            <a:endParaRPr dirty="0"/>
          </a:p>
          <a:p>
            <a:pPr marL="228600" lvl="0" indent="-25400" algn="l" rtl="0">
              <a:lnSpc>
                <a:spcPct val="120000"/>
              </a:lnSpc>
              <a:spcBef>
                <a:spcPts val="1000"/>
              </a:spcBef>
              <a:spcAft>
                <a:spcPts val="0"/>
              </a:spcAft>
              <a:buSzPts val="3200"/>
              <a:buNone/>
            </a:pPr>
            <a:endParaRPr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495204" y="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BORROWER RESPONSIBILITIES</a:t>
            </a:r>
            <a:endParaRPr/>
          </a:p>
        </p:txBody>
      </p:sp>
      <p:sp>
        <p:nvSpPr>
          <p:cNvPr id="235" name="Google Shape;235;p33"/>
          <p:cNvSpPr txBox="1">
            <a:spLocks noGrp="1"/>
          </p:cNvSpPr>
          <p:nvPr>
            <p:ph type="body" idx="1"/>
          </p:nvPr>
        </p:nvSpPr>
        <p:spPr>
          <a:xfrm>
            <a:off x="495204" y="880234"/>
            <a:ext cx="10394707" cy="5117894"/>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0"/>
              </a:spcAft>
              <a:buSzPts val="1615"/>
              <a:buChar char="•"/>
            </a:pPr>
            <a:r>
              <a:rPr lang="en-US" sz="1900" b="1" u="sng" cap="none">
                <a:solidFill>
                  <a:srgbClr val="000000"/>
                </a:solidFill>
                <a:latin typeface="Arial"/>
                <a:ea typeface="Arial"/>
                <a:cs typeface="Arial"/>
                <a:sym typeface="Arial"/>
              </a:rPr>
              <a:t>It is your responsibility </a:t>
            </a:r>
            <a:r>
              <a:rPr lang="en-US" sz="1900" cap="none">
                <a:solidFill>
                  <a:srgbClr val="000000"/>
                </a:solidFill>
                <a:latin typeface="Arial"/>
                <a:ea typeface="Arial"/>
                <a:cs typeface="Arial"/>
                <a:sym typeface="Arial"/>
              </a:rPr>
              <a:t>to contact your loan servicer and your school if you:</a:t>
            </a:r>
            <a:endParaRPr/>
          </a:p>
          <a:p>
            <a:pPr marL="560070" lvl="1" indent="-285749" algn="l" rtl="0">
              <a:lnSpc>
                <a:spcPct val="100000"/>
              </a:lnSpc>
              <a:spcBef>
                <a:spcPts val="300"/>
              </a:spcBef>
              <a:spcAft>
                <a:spcPts val="0"/>
              </a:spcAft>
              <a:buSzPts val="1050"/>
              <a:buChar char="•"/>
            </a:pPr>
            <a:r>
              <a:rPr lang="en-US" sz="1500" b="1" cap="none">
                <a:solidFill>
                  <a:srgbClr val="FF0000"/>
                </a:solidFill>
                <a:latin typeface="Arial"/>
                <a:ea typeface="Arial"/>
                <a:cs typeface="Arial"/>
                <a:sym typeface="Arial"/>
              </a:rPr>
              <a:t>Change your name, address, or phone number</a:t>
            </a:r>
            <a:endParaRPr sz="1500" cap="none">
              <a:solidFill>
                <a:srgbClr val="FF0000"/>
              </a:solidFill>
              <a:latin typeface="Arial"/>
              <a:ea typeface="Arial"/>
              <a:cs typeface="Arial"/>
              <a:sym typeface="Arial"/>
            </a:endParaRPr>
          </a:p>
          <a:p>
            <a:pPr marL="560070" lvl="1" indent="-285749" algn="l" rtl="0">
              <a:lnSpc>
                <a:spcPct val="100000"/>
              </a:lnSpc>
              <a:spcBef>
                <a:spcPts val="300"/>
              </a:spcBef>
              <a:spcAft>
                <a:spcPts val="0"/>
              </a:spcAft>
              <a:buSzPts val="1050"/>
              <a:buChar char="•"/>
            </a:pPr>
            <a:r>
              <a:rPr lang="en-US" sz="1500" cap="none">
                <a:solidFill>
                  <a:srgbClr val="37302A"/>
                </a:solidFill>
                <a:latin typeface="Arial"/>
                <a:ea typeface="Arial"/>
                <a:cs typeface="Arial"/>
                <a:sym typeface="Arial"/>
              </a:rPr>
              <a:t>Stop attending school or drop below half-time enrollment</a:t>
            </a:r>
            <a:endParaRPr/>
          </a:p>
          <a:p>
            <a:pPr marL="560070" lvl="1" indent="-285749" algn="l" rtl="0">
              <a:lnSpc>
                <a:spcPct val="100000"/>
              </a:lnSpc>
              <a:spcBef>
                <a:spcPts val="300"/>
              </a:spcBef>
              <a:spcAft>
                <a:spcPts val="0"/>
              </a:spcAft>
              <a:buSzPts val="1050"/>
              <a:buChar char="•"/>
            </a:pPr>
            <a:r>
              <a:rPr lang="en-US" sz="1500" cap="none">
                <a:solidFill>
                  <a:srgbClr val="37302A"/>
                </a:solidFill>
                <a:latin typeface="Arial"/>
                <a:ea typeface="Arial"/>
                <a:cs typeface="Arial"/>
                <a:sym typeface="Arial"/>
              </a:rPr>
              <a:t>Graduate</a:t>
            </a:r>
            <a:endParaRPr/>
          </a:p>
          <a:p>
            <a:pPr marL="560070" lvl="1" indent="-285749" algn="l" rtl="0">
              <a:lnSpc>
                <a:spcPct val="100000"/>
              </a:lnSpc>
              <a:spcBef>
                <a:spcPts val="300"/>
              </a:spcBef>
              <a:spcAft>
                <a:spcPts val="0"/>
              </a:spcAft>
              <a:buSzPts val="1050"/>
              <a:buChar char="•"/>
            </a:pPr>
            <a:r>
              <a:rPr lang="en-US" sz="1500" cap="none">
                <a:solidFill>
                  <a:srgbClr val="37302A"/>
                </a:solidFill>
                <a:latin typeface="Arial"/>
                <a:ea typeface="Arial"/>
                <a:cs typeface="Arial"/>
                <a:sym typeface="Arial"/>
              </a:rPr>
              <a:t>Fail to enroll at the school that determined you were eligible to receive your loan</a:t>
            </a:r>
            <a:endParaRPr/>
          </a:p>
          <a:p>
            <a:pPr marL="560070" lvl="1" indent="-285749" algn="l" rtl="0">
              <a:lnSpc>
                <a:spcPct val="100000"/>
              </a:lnSpc>
              <a:spcBef>
                <a:spcPts val="300"/>
              </a:spcBef>
              <a:spcAft>
                <a:spcPts val="0"/>
              </a:spcAft>
              <a:buSzPts val="1050"/>
              <a:buChar char="•"/>
            </a:pPr>
            <a:r>
              <a:rPr lang="en-US" sz="1500" cap="none">
                <a:solidFill>
                  <a:srgbClr val="37302A"/>
                </a:solidFill>
                <a:latin typeface="Arial"/>
                <a:ea typeface="Arial"/>
                <a:cs typeface="Arial"/>
                <a:sym typeface="Arial"/>
              </a:rPr>
              <a:t>Do not enroll at least half time for the loan period certified by your school</a:t>
            </a:r>
            <a:endParaRPr/>
          </a:p>
          <a:p>
            <a:pPr marL="560070" lvl="1" indent="-285749" algn="l" rtl="0">
              <a:lnSpc>
                <a:spcPct val="100000"/>
              </a:lnSpc>
              <a:spcBef>
                <a:spcPts val="300"/>
              </a:spcBef>
              <a:spcAft>
                <a:spcPts val="0"/>
              </a:spcAft>
              <a:buSzPts val="1050"/>
              <a:buChar char="•"/>
            </a:pPr>
            <a:r>
              <a:rPr lang="en-US" sz="1500" cap="none">
                <a:solidFill>
                  <a:srgbClr val="37302A"/>
                </a:solidFill>
                <a:latin typeface="Arial"/>
                <a:ea typeface="Arial"/>
                <a:cs typeface="Arial"/>
                <a:sym typeface="Arial"/>
              </a:rPr>
              <a:t>Transfer to another school</a:t>
            </a:r>
            <a:endParaRPr/>
          </a:p>
          <a:p>
            <a:pPr marL="228600" lvl="0" indent="-228600" algn="l" rtl="0">
              <a:lnSpc>
                <a:spcPct val="100000"/>
              </a:lnSpc>
              <a:spcBef>
                <a:spcPts val="380"/>
              </a:spcBef>
              <a:spcAft>
                <a:spcPts val="0"/>
              </a:spcAft>
              <a:buSzPts val="1615"/>
              <a:buChar char="•"/>
            </a:pPr>
            <a:r>
              <a:rPr lang="en-US" sz="1900" b="1" u="sng" cap="none">
                <a:solidFill>
                  <a:srgbClr val="000000"/>
                </a:solidFill>
                <a:latin typeface="Arial"/>
                <a:ea typeface="Arial"/>
                <a:cs typeface="Arial"/>
                <a:sym typeface="Arial"/>
              </a:rPr>
              <a:t>You must complete exit counseling </a:t>
            </a:r>
            <a:r>
              <a:rPr lang="en-US" sz="1900" cap="none">
                <a:solidFill>
                  <a:srgbClr val="000000"/>
                </a:solidFill>
                <a:latin typeface="Arial"/>
                <a:ea typeface="Arial"/>
                <a:cs typeface="Arial"/>
                <a:sym typeface="Arial"/>
              </a:rPr>
              <a:t> when you withdraw, graduate, or drop below half-time attendance (regardless if you plan to transfer to another school), regulations </a:t>
            </a:r>
            <a:r>
              <a:rPr lang="en-US" sz="1900" u="sng" cap="none">
                <a:solidFill>
                  <a:srgbClr val="000000"/>
                </a:solidFill>
                <a:latin typeface="Arial"/>
                <a:ea typeface="Arial"/>
                <a:cs typeface="Arial"/>
                <a:sym typeface="Arial"/>
              </a:rPr>
              <a:t>require</a:t>
            </a:r>
            <a:r>
              <a:rPr lang="en-US" sz="1900" cap="none">
                <a:solidFill>
                  <a:srgbClr val="000000"/>
                </a:solidFill>
                <a:latin typeface="Arial"/>
                <a:ea typeface="Arial"/>
                <a:cs typeface="Arial"/>
                <a:sym typeface="Arial"/>
              </a:rPr>
              <a:t> that you complete an exit counseling session.  BRTC will contact you to complete Exit Counseling and will place a hold on your account until it is completed. We will </a:t>
            </a:r>
            <a:r>
              <a:rPr lang="en-US" sz="1900" b="1" cap="none">
                <a:solidFill>
                  <a:srgbClr val="000000"/>
                </a:solidFill>
                <a:latin typeface="Arial"/>
                <a:ea typeface="Arial"/>
                <a:cs typeface="Arial"/>
                <a:sym typeface="Arial"/>
              </a:rPr>
              <a:t>NOT</a:t>
            </a:r>
            <a:r>
              <a:rPr lang="en-US" sz="1900" cap="none">
                <a:solidFill>
                  <a:srgbClr val="000000"/>
                </a:solidFill>
                <a:latin typeface="Arial"/>
                <a:ea typeface="Arial"/>
                <a:cs typeface="Arial"/>
                <a:sym typeface="Arial"/>
              </a:rPr>
              <a:t> lift the hold until you have complete Exit Counseling.</a:t>
            </a:r>
            <a:endParaRPr/>
          </a:p>
          <a:p>
            <a:pPr marL="228600" lvl="0" indent="-228600" algn="l" rtl="0">
              <a:lnSpc>
                <a:spcPct val="100000"/>
              </a:lnSpc>
              <a:spcBef>
                <a:spcPts val="380"/>
              </a:spcBef>
              <a:spcAft>
                <a:spcPts val="0"/>
              </a:spcAft>
              <a:buSzPts val="1615"/>
              <a:buChar char="•"/>
            </a:pPr>
            <a:r>
              <a:rPr lang="en-US" sz="1900" cap="none">
                <a:solidFill>
                  <a:srgbClr val="000000"/>
                </a:solidFill>
                <a:latin typeface="Arial"/>
                <a:ea typeface="Arial"/>
                <a:cs typeface="Arial"/>
                <a:sym typeface="Arial"/>
              </a:rPr>
              <a:t> Also, if you transfer to another school, you may have to redo the counseling for each school. The counseling session provides information about how to manage your student loans after college.</a:t>
            </a:r>
            <a:endParaRPr/>
          </a:p>
          <a:p>
            <a:pPr marL="228600" lvl="0" indent="-228600" algn="l" rtl="0">
              <a:lnSpc>
                <a:spcPct val="100000"/>
              </a:lnSpc>
              <a:spcBef>
                <a:spcPts val="380"/>
              </a:spcBef>
              <a:spcAft>
                <a:spcPts val="0"/>
              </a:spcAft>
              <a:buSzPts val="1615"/>
              <a:buChar char="•"/>
            </a:pPr>
            <a:r>
              <a:rPr lang="en-US" sz="1900" b="1" cap="none">
                <a:solidFill>
                  <a:srgbClr val="000000"/>
                </a:solidFill>
                <a:latin typeface="Arial"/>
                <a:ea typeface="Arial"/>
                <a:cs typeface="Arial"/>
                <a:sym typeface="Arial"/>
              </a:rPr>
              <a:t>KNOW WHO YOU OWE AND HOW MUCH and Where you are going??</a:t>
            </a:r>
            <a:endParaRPr/>
          </a:p>
          <a:p>
            <a:pPr marL="228600" lvl="0" indent="-25400" algn="l" rtl="0">
              <a:lnSpc>
                <a:spcPct val="120000"/>
              </a:lnSpc>
              <a:spcBef>
                <a:spcPts val="1000"/>
              </a:spcBef>
              <a:spcAft>
                <a:spcPts val="0"/>
              </a:spcAft>
              <a:buSzPts val="3200"/>
              <a:buNone/>
            </a:pPr>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221942" y="71021"/>
            <a:ext cx="10785240" cy="6747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4A2CD"/>
              </a:buClr>
              <a:buSzPts val="4400"/>
              <a:buFont typeface="Arial"/>
              <a:buNone/>
            </a:pPr>
            <a:br>
              <a:rPr lang="en-US" sz="4000" dirty="0">
                <a:latin typeface="Arial"/>
                <a:ea typeface="Arial"/>
                <a:cs typeface="Arial"/>
                <a:sym typeface="Arial"/>
              </a:rPr>
            </a:br>
            <a:r>
              <a:rPr lang="en-US" sz="4000" dirty="0">
                <a:latin typeface="Arial"/>
                <a:ea typeface="Arial"/>
                <a:cs typeface="Arial"/>
                <a:sym typeface="Arial"/>
              </a:rPr>
              <a:t>150% TIME LIMIT ON SUBSIDIZED LOANS</a:t>
            </a:r>
            <a:br>
              <a:rPr lang="en-US" sz="4400" dirty="0">
                <a:latin typeface="Arial"/>
                <a:ea typeface="Arial"/>
                <a:cs typeface="Arial"/>
                <a:sym typeface="Arial"/>
              </a:rPr>
            </a:br>
            <a:endParaRPr sz="4400" dirty="0">
              <a:latin typeface="Arial"/>
              <a:ea typeface="Arial"/>
              <a:cs typeface="Arial"/>
              <a:sym typeface="Arial"/>
            </a:endParaRPr>
          </a:p>
        </p:txBody>
      </p:sp>
      <p:sp>
        <p:nvSpPr>
          <p:cNvPr id="241" name="Google Shape;241;p34"/>
          <p:cNvSpPr txBox="1">
            <a:spLocks noGrp="1"/>
          </p:cNvSpPr>
          <p:nvPr>
            <p:ph type="body" idx="1"/>
          </p:nvPr>
        </p:nvSpPr>
        <p:spPr>
          <a:xfrm>
            <a:off x="479395" y="887767"/>
            <a:ext cx="10350234" cy="478563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None/>
            </a:pPr>
            <a:r>
              <a:rPr lang="en-US" sz="1400" b="1" u="sng" cap="none" dirty="0">
                <a:solidFill>
                  <a:srgbClr val="000000"/>
                </a:solidFill>
                <a:latin typeface="Arial"/>
                <a:ea typeface="Arial"/>
                <a:cs typeface="Arial"/>
                <a:sym typeface="Arial"/>
              </a:rPr>
              <a:t>Maximum eligibility period to receive Direct Subsidized Loans </a:t>
            </a:r>
            <a:br>
              <a:rPr lang="en-US" sz="1400" b="1" u="sng" cap="none" dirty="0">
                <a:solidFill>
                  <a:srgbClr val="000000"/>
                </a:solidFill>
                <a:latin typeface="Arial"/>
                <a:ea typeface="Arial"/>
                <a:cs typeface="Arial"/>
                <a:sym typeface="Arial"/>
              </a:rPr>
            </a:br>
            <a:r>
              <a:rPr lang="en-US" sz="1400" cap="none" dirty="0">
                <a:solidFill>
                  <a:srgbClr val="000000"/>
                </a:solidFill>
                <a:latin typeface="Arial"/>
                <a:ea typeface="Arial"/>
                <a:cs typeface="Arial"/>
                <a:sym typeface="Arial"/>
              </a:rPr>
              <a:t>There is a limit on the maximum period of time (measured in academic years) that you can receive Direct Subsidized Loans. In general, you may not receive Direct Subsidized Loans for more than 150% of the published length of your program. This is called your “maximum eligibility period”. You can usually find the published length of any program of study in your school’s catalog. </a:t>
            </a:r>
            <a:endParaRPr dirty="0"/>
          </a:p>
          <a:p>
            <a:pPr marL="0" lvl="0" indent="0" algn="l" rtl="0">
              <a:lnSpc>
                <a:spcPct val="100000"/>
              </a:lnSpc>
              <a:spcBef>
                <a:spcPts val="0"/>
              </a:spcBef>
              <a:spcAft>
                <a:spcPts val="0"/>
              </a:spcAft>
              <a:buClr>
                <a:schemeClr val="dk1"/>
              </a:buClr>
              <a:buSzPts val="1400"/>
              <a:buNone/>
            </a:pPr>
            <a:endParaRPr sz="1400" cap="none" dirty="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None/>
            </a:pPr>
            <a:r>
              <a:rPr lang="en-US" sz="1400" b="1" i="1" cap="none" dirty="0">
                <a:solidFill>
                  <a:srgbClr val="000000"/>
                </a:solidFill>
                <a:latin typeface="Arial"/>
                <a:ea typeface="Arial"/>
                <a:cs typeface="Arial"/>
                <a:sym typeface="Arial"/>
              </a:rPr>
              <a:t>For example, if you are enrolled in a 4-year bachelor’s degree program, the maximum period for which you can receive Direct Subsidized Loans is 6 years (150% of 4 years = 6 years). If you are enrolled in a 2-year associate degree program, the maximum period for which you can receive Direct Subsidized Loans is 3 years (150% of 2 years = 3 years). </a:t>
            </a:r>
            <a:endParaRPr dirty="0"/>
          </a:p>
          <a:p>
            <a:pPr marL="0" lvl="0" indent="0" algn="l" rtl="0">
              <a:lnSpc>
                <a:spcPct val="100000"/>
              </a:lnSpc>
              <a:spcBef>
                <a:spcPts val="0"/>
              </a:spcBef>
              <a:spcAft>
                <a:spcPts val="0"/>
              </a:spcAft>
              <a:buClr>
                <a:schemeClr val="dk1"/>
              </a:buClr>
              <a:buSzPts val="1400"/>
              <a:buNone/>
            </a:pPr>
            <a:endParaRPr sz="1400" cap="none" dirty="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None/>
            </a:pPr>
            <a:r>
              <a:rPr lang="en-US" sz="1400" cap="none" dirty="0">
                <a:solidFill>
                  <a:srgbClr val="000000"/>
                </a:solidFill>
                <a:latin typeface="Arial"/>
                <a:ea typeface="Arial"/>
                <a:cs typeface="Arial"/>
                <a:sym typeface="Arial"/>
              </a:rPr>
              <a:t>Your maximum eligibility period is based on the published length of your current program. This means that your maximum eligibility period can change if you change programs. Also, if you receive Direct Subsidized Loans for one program and then change to another program, the Direct Subsidized Loans you received for the earlier program will generally count against your new maximum eligibility period.</a:t>
            </a:r>
            <a:endParaRPr dirty="0"/>
          </a:p>
          <a:p>
            <a:pPr marL="457200" lvl="1" indent="0" algn="l" rtl="0">
              <a:lnSpc>
                <a:spcPct val="100000"/>
              </a:lnSpc>
              <a:spcBef>
                <a:spcPts val="0"/>
              </a:spcBef>
              <a:spcAft>
                <a:spcPts val="0"/>
              </a:spcAft>
              <a:buClr>
                <a:schemeClr val="dk1"/>
              </a:buClr>
              <a:buSzPts val="1200"/>
              <a:buNone/>
            </a:pPr>
            <a:endParaRPr sz="1200" cap="none" dirty="0">
              <a:solidFill>
                <a:srgbClr val="000000"/>
              </a:solidFill>
              <a:latin typeface="Arial"/>
              <a:ea typeface="Arial"/>
              <a:cs typeface="Arial"/>
              <a:sym typeface="Arial"/>
            </a:endParaRPr>
          </a:p>
          <a:p>
            <a:pPr marL="457200" lvl="1" indent="0" algn="l" rtl="0">
              <a:lnSpc>
                <a:spcPct val="100000"/>
              </a:lnSpc>
              <a:spcBef>
                <a:spcPts val="0"/>
              </a:spcBef>
              <a:spcAft>
                <a:spcPts val="0"/>
              </a:spcAft>
              <a:buClr>
                <a:srgbClr val="000000"/>
              </a:buClr>
              <a:buSzPts val="1400"/>
              <a:buNone/>
            </a:pPr>
            <a:r>
              <a:rPr lang="en-US" sz="1400" cap="none" dirty="0">
                <a:solidFill>
                  <a:srgbClr val="000000"/>
                </a:solidFill>
                <a:latin typeface="Arial"/>
                <a:ea typeface="Arial"/>
                <a:cs typeface="Arial"/>
                <a:sym typeface="Arial"/>
              </a:rPr>
              <a:t>Here is an example of how your maximum eligibility period can change if you change programs.</a:t>
            </a:r>
            <a:endParaRPr dirty="0"/>
          </a:p>
          <a:p>
            <a:pPr marL="685800" lvl="1" indent="-228600" algn="l" rtl="0">
              <a:lnSpc>
                <a:spcPct val="100000"/>
              </a:lnSpc>
              <a:spcBef>
                <a:spcPts val="0"/>
              </a:spcBef>
              <a:spcAft>
                <a:spcPts val="0"/>
              </a:spcAft>
              <a:buSzPts val="1400"/>
              <a:buChar char="•"/>
            </a:pPr>
            <a:r>
              <a:rPr lang="en-US" sz="1400" cap="none" dirty="0">
                <a:solidFill>
                  <a:srgbClr val="000000"/>
                </a:solidFill>
                <a:latin typeface="Arial"/>
                <a:ea typeface="Arial"/>
                <a:cs typeface="Arial"/>
                <a:sym typeface="Arial"/>
              </a:rPr>
              <a:t>You are enrolled in a two-year undergraduate program. You then enroll in a four-year undergraduate</a:t>
            </a:r>
            <a:endParaRPr dirty="0"/>
          </a:p>
          <a:p>
            <a:pPr marL="457200" lvl="1" indent="0" algn="l" rtl="0">
              <a:lnSpc>
                <a:spcPct val="100000"/>
              </a:lnSpc>
              <a:spcBef>
                <a:spcPts val="0"/>
              </a:spcBef>
              <a:spcAft>
                <a:spcPts val="0"/>
              </a:spcAft>
              <a:buSzPts val="1400"/>
              <a:buNone/>
            </a:pPr>
            <a:r>
              <a:rPr lang="en-US" sz="1400" cap="none" dirty="0">
                <a:solidFill>
                  <a:srgbClr val="000000"/>
                </a:solidFill>
                <a:latin typeface="Arial"/>
                <a:ea typeface="Arial"/>
                <a:cs typeface="Arial"/>
                <a:sym typeface="Arial"/>
              </a:rPr>
              <a:t>       program. When you change programs, your maximum eligibility changes from three years to six years.</a:t>
            </a:r>
            <a:endParaRPr dirty="0"/>
          </a:p>
          <a:p>
            <a:pPr marL="685800" lvl="1" indent="-228600" algn="l" rtl="0">
              <a:lnSpc>
                <a:spcPct val="100000"/>
              </a:lnSpc>
              <a:spcBef>
                <a:spcPts val="0"/>
              </a:spcBef>
              <a:spcAft>
                <a:spcPts val="0"/>
              </a:spcAft>
              <a:buSzPts val="1400"/>
              <a:buChar char="•"/>
            </a:pPr>
            <a:r>
              <a:rPr lang="en-US" sz="1400" cap="none" dirty="0">
                <a:solidFill>
                  <a:srgbClr val="000000"/>
                </a:solidFill>
                <a:latin typeface="Arial"/>
                <a:ea typeface="Arial"/>
                <a:cs typeface="Arial"/>
                <a:sym typeface="Arial"/>
              </a:rPr>
              <a:t>You received Direct Subsidized Loans for only one year while enrolled in the two-year program. (You</a:t>
            </a:r>
            <a:endParaRPr dirty="0"/>
          </a:p>
          <a:p>
            <a:pPr marL="457200" lvl="1" indent="0" algn="l" rtl="0">
              <a:lnSpc>
                <a:spcPct val="100000"/>
              </a:lnSpc>
              <a:spcBef>
                <a:spcPts val="0"/>
              </a:spcBef>
              <a:spcAft>
                <a:spcPts val="0"/>
              </a:spcAft>
              <a:buSzPts val="1400"/>
              <a:buNone/>
            </a:pPr>
            <a:r>
              <a:rPr lang="en-US" sz="1400" cap="none" dirty="0">
                <a:solidFill>
                  <a:srgbClr val="000000"/>
                </a:solidFill>
                <a:latin typeface="Arial"/>
                <a:ea typeface="Arial"/>
                <a:cs typeface="Arial"/>
                <a:sym typeface="Arial"/>
              </a:rPr>
              <a:t>       would have been eligible to receive two more years of Direct Subsidized Loans if you had stayed in that</a:t>
            </a:r>
            <a:endParaRPr dirty="0"/>
          </a:p>
          <a:p>
            <a:pPr marL="457200" lvl="1" indent="0" algn="l" rtl="0">
              <a:lnSpc>
                <a:spcPct val="100000"/>
              </a:lnSpc>
              <a:spcBef>
                <a:spcPts val="0"/>
              </a:spcBef>
              <a:spcAft>
                <a:spcPts val="0"/>
              </a:spcAft>
              <a:buSzPts val="1400"/>
              <a:buNone/>
            </a:pPr>
            <a:r>
              <a:rPr lang="en-US" sz="1400" cap="none" dirty="0">
                <a:solidFill>
                  <a:srgbClr val="000000"/>
                </a:solidFill>
                <a:latin typeface="Arial"/>
                <a:ea typeface="Arial"/>
                <a:cs typeface="Arial"/>
                <a:sym typeface="Arial"/>
              </a:rPr>
              <a:t>       program.)</a:t>
            </a:r>
            <a:endParaRPr dirty="0"/>
          </a:p>
          <a:p>
            <a:pPr marL="685800" lvl="1" indent="-228600" algn="l" rtl="0">
              <a:lnSpc>
                <a:spcPct val="100000"/>
              </a:lnSpc>
              <a:spcBef>
                <a:spcPts val="0"/>
              </a:spcBef>
              <a:spcAft>
                <a:spcPts val="0"/>
              </a:spcAft>
              <a:buSzPts val="1400"/>
              <a:buChar char="•"/>
            </a:pPr>
            <a:r>
              <a:rPr lang="en-US" sz="1400" cap="none" dirty="0">
                <a:solidFill>
                  <a:srgbClr val="000000"/>
                </a:solidFill>
                <a:latin typeface="Arial"/>
                <a:ea typeface="Arial"/>
                <a:cs typeface="Arial"/>
                <a:sym typeface="Arial"/>
              </a:rPr>
              <a:t>When you enroll in the four-year program, you are eligible to receive five more years of Direct Subsidized Loans.</a:t>
            </a:r>
            <a:endParaRPr dirty="0"/>
          </a:p>
          <a:p>
            <a:pPr marL="0" lvl="0" indent="0" algn="l" rtl="0">
              <a:lnSpc>
                <a:spcPct val="100000"/>
              </a:lnSpc>
              <a:spcBef>
                <a:spcPts val="0"/>
              </a:spcBef>
              <a:spcAft>
                <a:spcPts val="0"/>
              </a:spcAft>
              <a:buClr>
                <a:schemeClr val="dk1"/>
              </a:buClr>
              <a:buSzPts val="1400"/>
              <a:buNone/>
            </a:pPr>
            <a:endParaRPr sz="1400" cap="none" dirty="0">
              <a:solidFill>
                <a:srgbClr val="000000"/>
              </a:solidFill>
              <a:latin typeface="Arial"/>
              <a:ea typeface="Arial"/>
              <a:cs typeface="Arial"/>
              <a:sym typeface="Aria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593522" y="309056"/>
            <a:ext cx="10396882" cy="1151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4A2CD"/>
              </a:buClr>
              <a:buSzPct val="100000"/>
              <a:buFont typeface="Arial"/>
              <a:buNone/>
            </a:pPr>
            <a:r>
              <a:rPr lang="en-US">
                <a:latin typeface="Arial"/>
                <a:ea typeface="Arial"/>
                <a:cs typeface="Arial"/>
                <a:sym typeface="Arial"/>
              </a:rPr>
              <a:t>FEDERAL PELL GRANT LIFETIME ELIGIBILITY USED (LEU)</a:t>
            </a:r>
            <a:endParaRPr/>
          </a:p>
        </p:txBody>
      </p:sp>
      <p:sp>
        <p:nvSpPr>
          <p:cNvPr id="247" name="Google Shape;247;p35"/>
          <p:cNvSpPr txBox="1">
            <a:spLocks noGrp="1"/>
          </p:cNvSpPr>
          <p:nvPr>
            <p:ph type="body" idx="1"/>
          </p:nvPr>
        </p:nvSpPr>
        <p:spPr>
          <a:xfrm>
            <a:off x="593522" y="1727836"/>
            <a:ext cx="10394707" cy="3909565"/>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20000"/>
              </a:lnSpc>
              <a:spcBef>
                <a:spcPts val="0"/>
              </a:spcBef>
              <a:spcAft>
                <a:spcPts val="0"/>
              </a:spcAft>
              <a:buSzPct val="160000"/>
              <a:buNone/>
            </a:pPr>
            <a:r>
              <a:rPr lang="en-US" dirty="0">
                <a:solidFill>
                  <a:srgbClr val="212529"/>
                </a:solidFill>
                <a:latin typeface="Arial"/>
                <a:ea typeface="Arial"/>
                <a:cs typeface="Arial"/>
                <a:sym typeface="Arial"/>
              </a:rPr>
              <a:t>The amount of </a:t>
            </a:r>
            <a:r>
              <a:rPr lang="en-US" u="sng" dirty="0">
                <a:solidFill>
                  <a:schemeClr val="hlink"/>
                </a:solidFill>
                <a:latin typeface="Arial"/>
                <a:ea typeface="Arial"/>
                <a:cs typeface="Arial"/>
                <a:sym typeface="Arial"/>
                <a:hlinkClick r:id="rId4"/>
              </a:rPr>
              <a:t>federal </a:t>
            </a:r>
            <a:r>
              <a:rPr lang="en-US" u="sng" dirty="0" err="1">
                <a:solidFill>
                  <a:schemeClr val="hlink"/>
                </a:solidFill>
                <a:latin typeface="Arial"/>
                <a:ea typeface="Arial"/>
                <a:cs typeface="Arial"/>
                <a:sym typeface="Arial"/>
                <a:hlinkClick r:id="rId4"/>
              </a:rPr>
              <a:t>pell</a:t>
            </a:r>
            <a:r>
              <a:rPr lang="en-US" u="sng" dirty="0">
                <a:solidFill>
                  <a:schemeClr val="hlink"/>
                </a:solidFill>
                <a:latin typeface="Arial"/>
                <a:ea typeface="Arial"/>
                <a:cs typeface="Arial"/>
                <a:sym typeface="Arial"/>
                <a:hlinkClick r:id="rId4"/>
              </a:rPr>
              <a:t> grant</a:t>
            </a:r>
            <a:r>
              <a:rPr lang="en-US" dirty="0">
                <a:solidFill>
                  <a:srgbClr val="212529"/>
                </a:solidFill>
                <a:latin typeface="Arial"/>
                <a:ea typeface="Arial"/>
                <a:cs typeface="Arial"/>
                <a:sym typeface="Arial"/>
              </a:rPr>
              <a:t> funds you may receive over your lifetime is limited by federal law to be the equivalent of six years of </a:t>
            </a:r>
            <a:r>
              <a:rPr lang="en-US" dirty="0" err="1">
                <a:solidFill>
                  <a:srgbClr val="212529"/>
                </a:solidFill>
                <a:latin typeface="Arial"/>
                <a:ea typeface="Arial"/>
                <a:cs typeface="Arial"/>
                <a:sym typeface="Arial"/>
              </a:rPr>
              <a:t>pell</a:t>
            </a:r>
            <a:r>
              <a:rPr lang="en-US" dirty="0">
                <a:solidFill>
                  <a:srgbClr val="212529"/>
                </a:solidFill>
                <a:latin typeface="Arial"/>
                <a:ea typeface="Arial"/>
                <a:cs typeface="Arial"/>
                <a:sym typeface="Arial"/>
              </a:rPr>
              <a:t> grant funding. Since the amount of a scheduled Pell grant award you can receive each award year is equal to 100%, the six-year equivalent is 600%.</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 The maximum amount of federal Pell grant funding you can receive is calculated for an award year. An </a:t>
            </a:r>
            <a:r>
              <a:rPr lang="en-US" dirty="0">
                <a:solidFill>
                  <a:srgbClr val="277F60"/>
                </a:solidFill>
                <a:latin typeface="Arial"/>
                <a:ea typeface="Arial"/>
                <a:cs typeface="Arial"/>
                <a:sym typeface="Arial"/>
              </a:rPr>
              <a:t>award year</a:t>
            </a:r>
            <a:r>
              <a:rPr lang="en-US" dirty="0">
                <a:solidFill>
                  <a:srgbClr val="212529"/>
                </a:solidFill>
                <a:latin typeface="Arial"/>
                <a:ea typeface="Arial"/>
                <a:cs typeface="Arial"/>
                <a:sym typeface="Arial"/>
              </a:rPr>
              <a:t> is a period from July 1 of one calendar year to June 30 of the next calendar year.</a:t>
            </a:r>
            <a:endParaRPr lang="en-US" dirty="0"/>
          </a:p>
          <a:p>
            <a:pPr marL="0" lvl="0" indent="0" algn="l" rtl="0">
              <a:lnSpc>
                <a:spcPct val="120000"/>
              </a:lnSpc>
              <a:spcBef>
                <a:spcPts val="1000"/>
              </a:spcBef>
              <a:spcAft>
                <a:spcPts val="0"/>
              </a:spcAft>
              <a:buSzPct val="160000"/>
              <a:buNone/>
            </a:pPr>
            <a:r>
              <a:rPr lang="en-US" dirty="0">
                <a:solidFill>
                  <a:srgbClr val="212529"/>
                </a:solidFill>
                <a:latin typeface="Arial"/>
                <a:ea typeface="Arial"/>
                <a:cs typeface="Arial"/>
                <a:sym typeface="Arial"/>
              </a:rPr>
              <a:t>Your scheduled award</a:t>
            </a:r>
            <a:endParaRPr lang="en-US" dirty="0"/>
          </a:p>
          <a:p>
            <a:pPr marL="685800" lvl="1" indent="-228600" algn="l" rtl="0">
              <a:lnSpc>
                <a:spcPct val="120000"/>
              </a:lnSpc>
              <a:spcBef>
                <a:spcPts val="500"/>
              </a:spcBef>
              <a:spcAft>
                <a:spcPts val="0"/>
              </a:spcAft>
              <a:buSzPct val="159999"/>
              <a:buChar char="•"/>
            </a:pPr>
            <a:r>
              <a:rPr lang="en-US" dirty="0">
                <a:solidFill>
                  <a:srgbClr val="212529"/>
                </a:solidFill>
                <a:latin typeface="Arial"/>
                <a:ea typeface="Arial"/>
                <a:cs typeface="Arial"/>
                <a:sym typeface="Arial"/>
              </a:rPr>
              <a:t>Is partially determined by using either your </a:t>
            </a:r>
            <a:r>
              <a:rPr lang="en-US" u="sng" dirty="0">
                <a:solidFill>
                  <a:schemeClr val="hlink"/>
                </a:solidFill>
                <a:latin typeface="Arial"/>
                <a:ea typeface="Arial"/>
                <a:cs typeface="Arial"/>
                <a:sym typeface="Arial"/>
                <a:hlinkClick r:id="rId5"/>
              </a:rPr>
              <a:t>expected family contribution</a:t>
            </a:r>
            <a:r>
              <a:rPr lang="en-US" dirty="0">
                <a:solidFill>
                  <a:srgbClr val="212529"/>
                </a:solidFill>
                <a:latin typeface="Arial"/>
                <a:ea typeface="Arial"/>
                <a:cs typeface="Arial"/>
                <a:sym typeface="Arial"/>
              </a:rPr>
              <a:t> (EFC) for the 2034-24 FAFSA form, or your </a:t>
            </a:r>
            <a:r>
              <a:rPr lang="en-US" u="sng" dirty="0">
                <a:solidFill>
                  <a:schemeClr val="hlink"/>
                </a:solidFill>
                <a:latin typeface="Arial"/>
                <a:ea typeface="Arial"/>
                <a:cs typeface="Arial"/>
                <a:sym typeface="Arial"/>
                <a:hlinkClick r:id="rId6"/>
              </a:rPr>
              <a:t>student aid index</a:t>
            </a:r>
            <a:r>
              <a:rPr lang="en-US" dirty="0">
                <a:solidFill>
                  <a:srgbClr val="212529"/>
                </a:solidFill>
                <a:latin typeface="Arial"/>
                <a:ea typeface="Arial"/>
                <a:cs typeface="Arial"/>
                <a:sym typeface="Arial"/>
              </a:rPr>
              <a:t> (SAI) for the 2024-25 FAFSA form;</a:t>
            </a:r>
            <a:endParaRPr lang="en-US" dirty="0"/>
          </a:p>
          <a:p>
            <a:pPr marL="685800" lvl="1" indent="-228600" algn="l" rtl="0">
              <a:lnSpc>
                <a:spcPct val="120000"/>
              </a:lnSpc>
              <a:spcBef>
                <a:spcPts val="500"/>
              </a:spcBef>
              <a:spcAft>
                <a:spcPts val="0"/>
              </a:spcAft>
              <a:buSzPct val="159999"/>
              <a:buChar char="•"/>
            </a:pPr>
            <a:r>
              <a:rPr lang="en-US" dirty="0">
                <a:solidFill>
                  <a:srgbClr val="212529"/>
                </a:solidFill>
                <a:latin typeface="Arial"/>
                <a:ea typeface="Arial"/>
                <a:cs typeface="Arial"/>
                <a:sym typeface="Arial"/>
              </a:rPr>
              <a:t>Is the maximum amount you would be able to receive for the award year if you were enrolled full-time for the full school year; and</a:t>
            </a:r>
            <a:endParaRPr lang="en-US" dirty="0"/>
          </a:p>
          <a:p>
            <a:pPr marL="685800" lvl="1" indent="-228600" algn="l" rtl="0">
              <a:lnSpc>
                <a:spcPct val="120000"/>
              </a:lnSpc>
              <a:spcBef>
                <a:spcPts val="500"/>
              </a:spcBef>
              <a:spcAft>
                <a:spcPts val="0"/>
              </a:spcAft>
              <a:buSzPct val="159999"/>
              <a:buChar char="•"/>
            </a:pPr>
            <a:r>
              <a:rPr lang="en-US" dirty="0">
                <a:solidFill>
                  <a:srgbClr val="212529"/>
                </a:solidFill>
                <a:latin typeface="Arial"/>
                <a:ea typeface="Arial"/>
                <a:cs typeface="Arial"/>
                <a:sym typeface="Arial"/>
              </a:rPr>
              <a:t>Represents 100% of your Pell grant eligibility for that award year.</a:t>
            </a:r>
            <a:endParaRPr lang="en-US" dirty="0"/>
          </a:p>
          <a:p>
            <a:pPr marL="228600" lvl="0" indent="-228600" algn="l" rtl="0">
              <a:lnSpc>
                <a:spcPct val="120000"/>
              </a:lnSpc>
              <a:spcBef>
                <a:spcPts val="1000"/>
              </a:spcBef>
              <a:spcAft>
                <a:spcPts val="0"/>
              </a:spcAft>
              <a:buSzPct val="160000"/>
              <a:buChar char="•"/>
            </a:pPr>
            <a:r>
              <a:rPr lang="en-US" dirty="0">
                <a:solidFill>
                  <a:srgbClr val="212529"/>
                </a:solidFill>
                <a:latin typeface="Arial"/>
                <a:ea typeface="Arial"/>
                <a:cs typeface="Arial"/>
                <a:sym typeface="Arial"/>
              </a:rPr>
              <a:t>Percent used: to determine how much of the maximum six years (600%) of Pell grant you have used each year, the U.S. Department of education (ED) compares the actual amount you received for the award year with your scheduled award amount for that award year.</a:t>
            </a:r>
            <a:endParaRPr lang="en-US" dirty="0"/>
          </a:p>
          <a:p>
            <a:pPr marL="228600" lvl="0" indent="-86360" algn="l" rtl="0">
              <a:lnSpc>
                <a:spcPct val="120000"/>
              </a:lnSpc>
              <a:spcBef>
                <a:spcPts val="1000"/>
              </a:spcBef>
              <a:spcAft>
                <a:spcPts val="0"/>
              </a:spcAft>
              <a:buSzPct val="160000"/>
              <a:buNone/>
            </a:pPr>
            <a:endParaRPr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685800" y="137160"/>
            <a:ext cx="10396882" cy="1151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4A2CD"/>
              </a:buClr>
              <a:buSzPct val="100000"/>
              <a:buFont typeface="Impact"/>
              <a:buNone/>
            </a:pPr>
            <a:r>
              <a:rPr lang="en-US"/>
              <a:t>THINGS THAT CAN AFFECT YOUR ELIGIBILITY</a:t>
            </a:r>
            <a:endParaRPr/>
          </a:p>
        </p:txBody>
      </p:sp>
      <p:sp>
        <p:nvSpPr>
          <p:cNvPr id="253" name="Google Shape;253;p36"/>
          <p:cNvSpPr txBox="1">
            <a:spLocks noGrp="1"/>
          </p:cNvSpPr>
          <p:nvPr>
            <p:ph type="body" idx="1"/>
          </p:nvPr>
        </p:nvSpPr>
        <p:spPr>
          <a:xfrm>
            <a:off x="687975" y="1481505"/>
            <a:ext cx="10394707" cy="4071397"/>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0"/>
              </a:spcAft>
              <a:buClr>
                <a:srgbClr val="A1C0DE"/>
              </a:buClr>
              <a:buSzPts val="1700"/>
              <a:buChar char="•"/>
            </a:pPr>
            <a:r>
              <a:rPr lang="en-US" cap="none" dirty="0">
                <a:solidFill>
                  <a:srgbClr val="000000"/>
                </a:solidFill>
                <a:latin typeface="Arial"/>
                <a:ea typeface="Arial"/>
                <a:cs typeface="Arial"/>
                <a:sym typeface="Arial"/>
              </a:rPr>
              <a:t>Completed Financial Aid file- Do the FAFSA application at </a:t>
            </a:r>
            <a:r>
              <a:rPr lang="en-US" i="1" u="sng" cap="none" dirty="0">
                <a:solidFill>
                  <a:schemeClr val="hlink"/>
                </a:solidFill>
                <a:latin typeface="Arial"/>
                <a:ea typeface="Arial"/>
                <a:cs typeface="Arial"/>
                <a:sym typeface="Arial"/>
                <a:hlinkClick r:id="rId4"/>
              </a:rPr>
              <a:t>www.studentaid.gov </a:t>
            </a:r>
            <a:endParaRPr i="1" cap="none" dirty="0">
              <a:solidFill>
                <a:srgbClr val="C00000"/>
              </a:solidFill>
              <a:latin typeface="Arial"/>
              <a:ea typeface="Arial"/>
              <a:cs typeface="Arial"/>
              <a:sym typeface="Arial"/>
            </a:endParaRPr>
          </a:p>
          <a:p>
            <a:pPr marL="228600" lvl="0" indent="-228600" algn="l" rtl="0">
              <a:lnSpc>
                <a:spcPct val="100000"/>
              </a:lnSpc>
              <a:spcBef>
                <a:spcPts val="400"/>
              </a:spcBef>
              <a:spcAft>
                <a:spcPts val="0"/>
              </a:spcAft>
              <a:buClr>
                <a:srgbClr val="A1C0DE"/>
              </a:buClr>
              <a:buSzPts val="1700"/>
              <a:buChar char="•"/>
            </a:pPr>
            <a:r>
              <a:rPr lang="en-US" cap="none" dirty="0">
                <a:solidFill>
                  <a:srgbClr val="000000"/>
                </a:solidFill>
                <a:latin typeface="Arial"/>
                <a:ea typeface="Arial"/>
                <a:cs typeface="Arial"/>
                <a:sym typeface="Arial"/>
              </a:rPr>
              <a:t> Submitting ALL required documents to BRTC Financial Aid Office.</a:t>
            </a:r>
            <a:endParaRPr dirty="0"/>
          </a:p>
          <a:p>
            <a:pPr marL="685800" lvl="1" indent="-228600" algn="l" rtl="0">
              <a:lnSpc>
                <a:spcPct val="100000"/>
              </a:lnSpc>
              <a:spcBef>
                <a:spcPts val="360"/>
              </a:spcBef>
              <a:spcAft>
                <a:spcPts val="0"/>
              </a:spcAft>
              <a:buClr>
                <a:srgbClr val="A1C0DE"/>
              </a:buClr>
              <a:buSzPts val="1530"/>
              <a:buChar char="•"/>
            </a:pPr>
            <a:r>
              <a:rPr lang="en-US" cap="none" dirty="0">
                <a:solidFill>
                  <a:srgbClr val="000000"/>
                </a:solidFill>
                <a:latin typeface="Arial"/>
                <a:ea typeface="Arial"/>
                <a:cs typeface="Arial"/>
                <a:sym typeface="Arial"/>
              </a:rPr>
              <a:t>Financial Aid Office will notify you by mail/email of missing documents, you must submit them to us before your aid will be processed.  This may also be viewed on </a:t>
            </a:r>
            <a:r>
              <a:rPr lang="en-US" cap="none" dirty="0" err="1">
                <a:solidFill>
                  <a:srgbClr val="000000"/>
                </a:solidFill>
                <a:latin typeface="Arial"/>
                <a:ea typeface="Arial"/>
                <a:cs typeface="Arial"/>
                <a:sym typeface="Arial"/>
              </a:rPr>
              <a:t>myBRTC</a:t>
            </a:r>
            <a:r>
              <a:rPr lang="en-US" cap="none" dirty="0">
                <a:solidFill>
                  <a:srgbClr val="000000"/>
                </a:solidFill>
                <a:latin typeface="Arial"/>
                <a:ea typeface="Arial"/>
                <a:cs typeface="Arial"/>
                <a:sym typeface="Arial"/>
              </a:rPr>
              <a:t> portal through the Self-service option My Financial Aid </a:t>
            </a:r>
            <a:endParaRPr dirty="0"/>
          </a:p>
          <a:p>
            <a:pPr marL="228600" lvl="0" indent="-228600" algn="l" rtl="0">
              <a:lnSpc>
                <a:spcPct val="100000"/>
              </a:lnSpc>
              <a:spcBef>
                <a:spcPts val="400"/>
              </a:spcBef>
              <a:spcAft>
                <a:spcPts val="0"/>
              </a:spcAft>
              <a:buSzPts val="1700"/>
              <a:buChar char="•"/>
            </a:pPr>
            <a:r>
              <a:rPr lang="en-US" cap="none" dirty="0">
                <a:solidFill>
                  <a:srgbClr val="000000"/>
                </a:solidFill>
                <a:latin typeface="Arial"/>
                <a:ea typeface="Arial"/>
                <a:cs typeface="Arial"/>
                <a:sym typeface="Arial"/>
              </a:rPr>
              <a:t>Previous attendance at other institutions-</a:t>
            </a:r>
            <a:endParaRPr dirty="0"/>
          </a:p>
          <a:p>
            <a:pPr marL="800100" lvl="2" indent="-342900" algn="l" rtl="0">
              <a:lnSpc>
                <a:spcPct val="100000"/>
              </a:lnSpc>
              <a:spcBef>
                <a:spcPts val="360"/>
              </a:spcBef>
              <a:spcAft>
                <a:spcPts val="0"/>
              </a:spcAft>
              <a:buClr>
                <a:srgbClr val="A1C0DE"/>
              </a:buClr>
              <a:buSzPts val="1530"/>
              <a:buChar char="•"/>
            </a:pPr>
            <a:r>
              <a:rPr lang="en-US" sz="1800" cap="none" dirty="0">
                <a:solidFill>
                  <a:srgbClr val="37302A"/>
                </a:solidFill>
                <a:latin typeface="Arial"/>
                <a:ea typeface="Arial"/>
                <a:cs typeface="Arial"/>
                <a:sym typeface="Arial"/>
              </a:rPr>
              <a:t>Must have ALL official transcripts from previously attended schools before Financial Aid awards will be approved </a:t>
            </a:r>
            <a:endParaRPr dirty="0"/>
          </a:p>
          <a:p>
            <a:pPr marL="342900" lvl="1" indent="-342900" algn="l" rtl="0">
              <a:lnSpc>
                <a:spcPct val="100000"/>
              </a:lnSpc>
              <a:spcBef>
                <a:spcPts val="400"/>
              </a:spcBef>
              <a:spcAft>
                <a:spcPts val="0"/>
              </a:spcAft>
              <a:buClr>
                <a:srgbClr val="A1C0DE"/>
              </a:buClr>
              <a:buSzPts val="1700"/>
              <a:buChar char="•"/>
            </a:pPr>
            <a:r>
              <a:rPr lang="en-US" sz="2000" cap="none" dirty="0">
                <a:solidFill>
                  <a:srgbClr val="37302A"/>
                </a:solidFill>
                <a:latin typeface="Arial"/>
                <a:ea typeface="Arial"/>
                <a:cs typeface="Arial"/>
                <a:sym typeface="Arial"/>
              </a:rPr>
              <a:t>Satisfactory Academic Progress-(SAP)  -- maintaining a 2.00 GPA and 67% PACE per term &amp; cumulative </a:t>
            </a:r>
            <a:r>
              <a:rPr lang="en-US" sz="2000" u="sng" cap="none" dirty="0">
                <a:solidFill>
                  <a:schemeClr val="hlink"/>
                </a:solidFill>
                <a:latin typeface="Arial"/>
                <a:ea typeface="Arial"/>
                <a:cs typeface="Arial"/>
                <a:sym typeface="Arial"/>
                <a:hlinkClick r:id="rId5"/>
              </a:rPr>
              <a:t>https://blackrivertech.edu/financial-aid/resources/</a:t>
            </a:r>
            <a:endParaRPr sz="2000" cap="none" dirty="0">
              <a:solidFill>
                <a:srgbClr val="37302A"/>
              </a:solidFill>
              <a:latin typeface="Arial"/>
              <a:ea typeface="Arial"/>
              <a:cs typeface="Arial"/>
              <a:sym typeface="Arial"/>
            </a:endParaRPr>
          </a:p>
          <a:p>
            <a:pPr marL="228600" lvl="0" indent="-228600" algn="l" rtl="0">
              <a:lnSpc>
                <a:spcPct val="100000"/>
              </a:lnSpc>
              <a:spcBef>
                <a:spcPts val="400"/>
              </a:spcBef>
              <a:spcAft>
                <a:spcPts val="0"/>
              </a:spcAft>
              <a:buClr>
                <a:srgbClr val="A1C0DE"/>
              </a:buClr>
              <a:buSzPts val="1700"/>
              <a:buChar char="•"/>
            </a:pPr>
            <a:r>
              <a:rPr lang="en-US" cap="none" dirty="0">
                <a:solidFill>
                  <a:srgbClr val="000000"/>
                </a:solidFill>
                <a:latin typeface="Arial"/>
                <a:ea typeface="Arial"/>
                <a:cs typeface="Arial"/>
                <a:sym typeface="Arial"/>
              </a:rPr>
              <a:t>Maximum eligibility limits for Pell and Loans – on the Loan Application</a:t>
            </a:r>
            <a:endParaRPr dirty="0"/>
          </a:p>
          <a:p>
            <a:pPr marL="228600" lvl="0" indent="-25400" algn="l" rtl="0">
              <a:lnSpc>
                <a:spcPct val="120000"/>
              </a:lnSpc>
              <a:spcBef>
                <a:spcPts val="1000"/>
              </a:spcBef>
              <a:spcAft>
                <a:spcPts val="0"/>
              </a:spcAft>
              <a:buSzPts val="3200"/>
              <a:buNone/>
            </a:pPr>
            <a:endParaRPr dirty="0">
              <a:latin typeface="Arial"/>
              <a:ea typeface="Arial"/>
              <a:cs typeface="Arial"/>
              <a:sym typeface="Aria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609753" y="911711"/>
            <a:ext cx="4126860" cy="97522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74A2CD"/>
              </a:buClr>
              <a:buSzPct val="100000"/>
              <a:buFont typeface="Impact"/>
              <a:buNone/>
            </a:pPr>
            <a:r>
              <a:rPr lang="en-US"/>
              <a:t>HOW TO REQUEST A LOAN AT BRTC</a:t>
            </a:r>
            <a:endParaRPr/>
          </a:p>
        </p:txBody>
      </p:sp>
      <p:pic>
        <p:nvPicPr>
          <p:cNvPr id="259" name="Google Shape;259;p37"/>
          <p:cNvPicPr preferRelativeResize="0">
            <a:picLocks noGrp="1"/>
          </p:cNvPicPr>
          <p:nvPr>
            <p:ph type="body" idx="1"/>
          </p:nvPr>
        </p:nvPicPr>
        <p:blipFill rotWithShape="1">
          <a:blip r:embed="rId4">
            <a:alphaModFix/>
          </a:blip>
          <a:srcRect/>
          <a:stretch/>
        </p:blipFill>
        <p:spPr>
          <a:xfrm>
            <a:off x="6016154" y="685800"/>
            <a:ext cx="4095105" cy="4689475"/>
          </a:xfrm>
          <a:prstGeom prst="rect">
            <a:avLst/>
          </a:prstGeom>
          <a:noFill/>
          <a:ln>
            <a:noFill/>
          </a:ln>
        </p:spPr>
      </p:pic>
      <p:sp>
        <p:nvSpPr>
          <p:cNvPr id="260" name="Google Shape;260;p37"/>
          <p:cNvSpPr txBox="1">
            <a:spLocks noGrp="1"/>
          </p:cNvSpPr>
          <p:nvPr>
            <p:ph type="body" idx="2"/>
          </p:nvPr>
        </p:nvSpPr>
        <p:spPr>
          <a:xfrm>
            <a:off x="785921" y="2188936"/>
            <a:ext cx="4126861" cy="2911572"/>
          </a:xfrm>
          <a:prstGeom prst="rect">
            <a:avLst/>
          </a:prstGeom>
          <a:noFill/>
          <a:ln>
            <a:noFill/>
          </a:ln>
        </p:spPr>
        <p:txBody>
          <a:bodyPr spcFirstLastPara="1" wrap="square" lIns="91425" tIns="45700" rIns="91425" bIns="45700" anchor="t" anchorCtr="0">
            <a:normAutofit lnSpcReduction="10000"/>
          </a:bodyPr>
          <a:lstStyle/>
          <a:p>
            <a:pPr marL="285750" lvl="0" indent="-285750" algn="l" rtl="0">
              <a:lnSpc>
                <a:spcPct val="120000"/>
              </a:lnSpc>
              <a:spcBef>
                <a:spcPts val="0"/>
              </a:spcBef>
              <a:spcAft>
                <a:spcPts val="0"/>
              </a:spcAft>
              <a:buSzPts val="2880"/>
              <a:buFont typeface="Arial"/>
              <a:buChar char="•"/>
            </a:pPr>
            <a:r>
              <a:rPr lang="en-US" cap="none">
                <a:latin typeface="Arial"/>
                <a:ea typeface="Arial"/>
                <a:cs typeface="Arial"/>
                <a:sym typeface="Arial"/>
              </a:rPr>
              <a:t>You must complete the BRTC loan application and return it to the Financial Aid Office with the following:</a:t>
            </a:r>
            <a:endParaRPr/>
          </a:p>
          <a:p>
            <a:pPr marL="742950" lvl="1" indent="-285750" algn="l" rtl="0">
              <a:lnSpc>
                <a:spcPct val="120000"/>
              </a:lnSpc>
              <a:spcBef>
                <a:spcPts val="500"/>
              </a:spcBef>
              <a:spcAft>
                <a:spcPts val="0"/>
              </a:spcAft>
              <a:buSzPts val="2240"/>
              <a:buFont typeface="Arial"/>
              <a:buChar char="•"/>
            </a:pPr>
            <a:r>
              <a:rPr lang="en-US" cap="none">
                <a:latin typeface="Arial"/>
                <a:ea typeface="Arial"/>
                <a:cs typeface="Arial"/>
                <a:sym typeface="Arial"/>
              </a:rPr>
              <a:t>Contact List</a:t>
            </a:r>
            <a:endParaRPr/>
          </a:p>
          <a:p>
            <a:pPr marL="742950" lvl="1" indent="-285750" algn="l" rtl="0">
              <a:lnSpc>
                <a:spcPct val="120000"/>
              </a:lnSpc>
              <a:spcBef>
                <a:spcPts val="500"/>
              </a:spcBef>
              <a:spcAft>
                <a:spcPts val="0"/>
              </a:spcAft>
              <a:buSzPts val="2240"/>
              <a:buFont typeface="Arial"/>
              <a:buChar char="•"/>
            </a:pPr>
            <a:r>
              <a:rPr lang="en-US" cap="none">
                <a:latin typeface="Arial"/>
                <a:ea typeface="Arial"/>
                <a:cs typeface="Arial"/>
                <a:sym typeface="Arial"/>
              </a:rPr>
              <a:t>Direct Loan Worksheet plus required printouts</a:t>
            </a:r>
            <a:endParaRPr/>
          </a:p>
          <a:p>
            <a:pPr marL="742950" lvl="1" indent="-285750" algn="l" rtl="0">
              <a:lnSpc>
                <a:spcPct val="120000"/>
              </a:lnSpc>
              <a:spcBef>
                <a:spcPts val="500"/>
              </a:spcBef>
              <a:spcAft>
                <a:spcPts val="0"/>
              </a:spcAft>
              <a:buSzPts val="2240"/>
              <a:buFont typeface="Arial"/>
              <a:buChar char="•"/>
            </a:pPr>
            <a:r>
              <a:rPr lang="en-US" cap="none">
                <a:latin typeface="Arial"/>
                <a:ea typeface="Arial"/>
                <a:cs typeface="Arial"/>
                <a:sym typeface="Arial"/>
              </a:rPr>
              <a:t>Entrance Counseling (online)</a:t>
            </a:r>
            <a:endParaRPr/>
          </a:p>
          <a:p>
            <a:pPr marL="742950" lvl="1" indent="-285750" algn="l" rtl="0">
              <a:lnSpc>
                <a:spcPct val="120000"/>
              </a:lnSpc>
              <a:spcBef>
                <a:spcPts val="500"/>
              </a:spcBef>
              <a:spcAft>
                <a:spcPts val="0"/>
              </a:spcAft>
              <a:buSzPts val="2240"/>
              <a:buFont typeface="Arial"/>
              <a:buChar char="•"/>
            </a:pPr>
            <a:r>
              <a:rPr lang="en-US" cap="none">
                <a:latin typeface="Arial"/>
                <a:ea typeface="Arial"/>
                <a:cs typeface="Arial"/>
                <a:sym typeface="Arial"/>
              </a:rPr>
              <a:t>Master Promissory Note (online)</a:t>
            </a:r>
            <a:endParaRPr/>
          </a:p>
          <a:p>
            <a:pPr marL="285750" lvl="0" indent="-102870" algn="just" rtl="0">
              <a:lnSpc>
                <a:spcPct val="120000"/>
              </a:lnSpc>
              <a:spcBef>
                <a:spcPts val="1000"/>
              </a:spcBef>
              <a:spcAft>
                <a:spcPts val="0"/>
              </a:spcAft>
              <a:buSzPts val="2880"/>
              <a:buFont typeface="Arial"/>
              <a:buNone/>
            </a:pPr>
            <a:endParaRPr cap="none">
              <a:latin typeface="Arial"/>
              <a:ea typeface="Arial"/>
              <a:cs typeface="Arial"/>
              <a:sym typeface="Arial"/>
            </a:endParaRPr>
          </a:p>
          <a:p>
            <a:pPr marL="285750" lvl="0" indent="-102870" algn="ctr" rtl="0">
              <a:lnSpc>
                <a:spcPct val="120000"/>
              </a:lnSpc>
              <a:spcBef>
                <a:spcPts val="1000"/>
              </a:spcBef>
              <a:spcAft>
                <a:spcPts val="0"/>
              </a:spcAft>
              <a:buSzPts val="2880"/>
              <a:buFont typeface="Arial"/>
              <a:buNone/>
            </a:pPr>
            <a:endParaRPr cap="none">
              <a:latin typeface="Arial"/>
              <a:ea typeface="Arial"/>
              <a:cs typeface="Arial"/>
              <a:sym typeface="Arial"/>
            </a:endParaRPr>
          </a:p>
          <a:p>
            <a:pPr marL="742950" lvl="1" indent="-143509" algn="l" rtl="0">
              <a:lnSpc>
                <a:spcPct val="120000"/>
              </a:lnSpc>
              <a:spcBef>
                <a:spcPts val="500"/>
              </a:spcBef>
              <a:spcAft>
                <a:spcPts val="0"/>
              </a:spcAft>
              <a:buSzPts val="2240"/>
              <a:buFont typeface="Arial"/>
              <a:buNone/>
            </a:pPr>
            <a:endParaRPr cap="none">
              <a:latin typeface="Arial"/>
              <a:ea typeface="Arial"/>
              <a:cs typeface="Arial"/>
              <a:sym typeface="Aria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dirty="0"/>
              <a:t>WHAT IS A STUDENT LOAN</a:t>
            </a:r>
            <a:endParaRPr dirty="0"/>
          </a:p>
        </p:txBody>
      </p:sp>
      <p:sp>
        <p:nvSpPr>
          <p:cNvPr id="156" name="Google Shape;156;p20"/>
          <p:cNvSpPr txBox="1">
            <a:spLocks noGrp="1"/>
          </p:cNvSpPr>
          <p:nvPr>
            <p:ph type="body" idx="1"/>
          </p:nvPr>
        </p:nvSpPr>
        <p:spPr>
          <a:xfrm>
            <a:off x="469669" y="1498130"/>
            <a:ext cx="10394707" cy="3311189"/>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3200"/>
              <a:buNone/>
            </a:pPr>
            <a:r>
              <a:rPr lang="en-US" dirty="0">
                <a:solidFill>
                  <a:srgbClr val="212529"/>
                </a:solidFill>
                <a:latin typeface="Arial"/>
                <a:ea typeface="Arial"/>
                <a:cs typeface="Arial"/>
                <a:sym typeface="Arial"/>
              </a:rPr>
              <a:t>A loan is money you borrow and must pay back with interest. If you apply for financial aid, you may be offered loans as part of your school’s financial aid offer. When you receive a student loan, you are borrowing money to attend a college or career school. You must repay the loan as well as interest that accrues. It is important to understand your repayment options so you can successfully repay your loan.</a:t>
            </a:r>
            <a:endParaRPr 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a:spLocks noGrp="1"/>
          </p:cNvSpPr>
          <p:nvPr>
            <p:ph type="title"/>
          </p:nvPr>
        </p:nvSpPr>
        <p:spPr>
          <a:xfrm>
            <a:off x="534799" y="140516"/>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DISBURSEMENT DATES</a:t>
            </a:r>
            <a:endParaRPr/>
          </a:p>
        </p:txBody>
      </p:sp>
      <p:sp>
        <p:nvSpPr>
          <p:cNvPr id="266" name="Google Shape;266;p38"/>
          <p:cNvSpPr txBox="1">
            <a:spLocks noGrp="1"/>
          </p:cNvSpPr>
          <p:nvPr>
            <p:ph type="body" idx="1"/>
          </p:nvPr>
        </p:nvSpPr>
        <p:spPr>
          <a:xfrm>
            <a:off x="346229" y="1473694"/>
            <a:ext cx="10674309" cy="4220489"/>
          </a:xfrm>
          <a:prstGeom prst="rect">
            <a:avLst/>
          </a:prstGeom>
          <a:noFill/>
          <a:ln>
            <a:noFill/>
          </a:ln>
        </p:spPr>
        <p:txBody>
          <a:bodyPr spcFirstLastPara="1" wrap="square" lIns="91425" tIns="45700" rIns="91425" bIns="45700" anchor="ctr" anchorCtr="0">
            <a:normAutofit fontScale="92500" lnSpcReduction="20000"/>
          </a:bodyPr>
          <a:lstStyle/>
          <a:p>
            <a:pPr marL="228600" lvl="0" indent="-228626" algn="l" rtl="0">
              <a:lnSpc>
                <a:spcPct val="100000"/>
              </a:lnSpc>
              <a:spcBef>
                <a:spcPts val="0"/>
              </a:spcBef>
              <a:spcAft>
                <a:spcPts val="0"/>
              </a:spcAft>
              <a:buSzPct val="85000"/>
              <a:buChar char="•"/>
            </a:pPr>
            <a:r>
              <a:rPr lang="en-US" sz="1900" cap="none" dirty="0">
                <a:solidFill>
                  <a:srgbClr val="212529"/>
                </a:solidFill>
                <a:latin typeface="Arial"/>
                <a:ea typeface="Arial"/>
                <a:cs typeface="Arial"/>
                <a:sym typeface="Arial"/>
              </a:rPr>
              <a:t>BRTC will first apply your loan funds to your school account to pay for tuition, fees, </a:t>
            </a:r>
            <a:r>
              <a:rPr lang="en-US" sz="1900" cap="none" dirty="0">
                <a:solidFill>
                  <a:srgbClr val="277F60"/>
                </a:solidFill>
                <a:latin typeface="Arial"/>
                <a:ea typeface="Arial"/>
                <a:cs typeface="Arial"/>
                <a:sym typeface="Arial"/>
              </a:rPr>
              <a:t>room and board</a:t>
            </a:r>
            <a:r>
              <a:rPr lang="en-US" sz="1900" cap="none" dirty="0">
                <a:solidFill>
                  <a:srgbClr val="212529"/>
                </a:solidFill>
                <a:latin typeface="Arial"/>
                <a:ea typeface="Arial"/>
                <a:cs typeface="Arial"/>
                <a:sym typeface="Arial"/>
              </a:rPr>
              <a:t>, and other school charges. If any additional loan funds remain, we will issue a refund to you. All loan funds must be used for your education expenses.</a:t>
            </a:r>
            <a:endParaRPr sz="1900" cap="none" dirty="0">
              <a:solidFill>
                <a:srgbClr val="000000"/>
              </a:solidFill>
              <a:latin typeface="Arial"/>
              <a:ea typeface="Arial"/>
              <a:cs typeface="Arial"/>
              <a:sym typeface="Arial"/>
            </a:endParaRPr>
          </a:p>
          <a:p>
            <a:pPr marL="228600" lvl="0" indent="-133765" algn="l" rtl="0">
              <a:lnSpc>
                <a:spcPct val="100000"/>
              </a:lnSpc>
              <a:spcBef>
                <a:spcPts val="351"/>
              </a:spcBef>
              <a:spcAft>
                <a:spcPts val="0"/>
              </a:spcAft>
              <a:buSzPct val="85000"/>
              <a:buNone/>
            </a:pPr>
            <a:endParaRPr sz="1900" cap="none" dirty="0">
              <a:solidFill>
                <a:srgbClr val="000000"/>
              </a:solidFill>
              <a:latin typeface="Arial"/>
              <a:ea typeface="Arial"/>
              <a:cs typeface="Arial"/>
              <a:sym typeface="Arial"/>
            </a:endParaRPr>
          </a:p>
          <a:p>
            <a:pPr marL="228600" lvl="0" indent="-228626" algn="l" rtl="0">
              <a:lnSpc>
                <a:spcPct val="100000"/>
              </a:lnSpc>
              <a:spcBef>
                <a:spcPts val="351"/>
              </a:spcBef>
              <a:spcAft>
                <a:spcPts val="0"/>
              </a:spcAft>
              <a:buSzPct val="85000"/>
              <a:buChar char="•"/>
            </a:pPr>
            <a:r>
              <a:rPr lang="en-US" sz="1900" cap="none" dirty="0">
                <a:solidFill>
                  <a:srgbClr val="000000"/>
                </a:solidFill>
                <a:latin typeface="Arial"/>
                <a:ea typeface="Arial"/>
                <a:cs typeface="Arial"/>
                <a:sym typeface="Arial"/>
              </a:rPr>
              <a:t>ALL student loans will be made in multiple disbursements each semester -</a:t>
            </a:r>
            <a:br>
              <a:rPr lang="en-US" sz="1900" cap="none" dirty="0">
                <a:solidFill>
                  <a:srgbClr val="000000"/>
                </a:solidFill>
                <a:latin typeface="Arial"/>
                <a:ea typeface="Arial"/>
                <a:cs typeface="Arial"/>
                <a:sym typeface="Arial"/>
              </a:rPr>
            </a:br>
            <a:r>
              <a:rPr lang="en-US" sz="1900" cap="none" dirty="0">
                <a:solidFill>
                  <a:srgbClr val="000000"/>
                </a:solidFill>
                <a:latin typeface="Arial"/>
                <a:ea typeface="Arial"/>
                <a:cs typeface="Arial"/>
                <a:sym typeface="Arial"/>
              </a:rPr>
              <a:t>   2 equal </a:t>
            </a:r>
            <a:r>
              <a:rPr lang="en-US" sz="1900" cap="none" dirty="0" err="1">
                <a:solidFill>
                  <a:srgbClr val="000000"/>
                </a:solidFill>
                <a:latin typeface="Arial"/>
                <a:ea typeface="Arial"/>
                <a:cs typeface="Arial"/>
                <a:sym typeface="Arial"/>
              </a:rPr>
              <a:t>disb’s</a:t>
            </a:r>
            <a:r>
              <a:rPr lang="en-US" sz="1900" cap="none" dirty="0">
                <a:solidFill>
                  <a:srgbClr val="000000"/>
                </a:solidFill>
                <a:latin typeface="Arial"/>
                <a:ea typeface="Arial"/>
                <a:cs typeface="Arial"/>
                <a:sym typeface="Arial"/>
              </a:rPr>
              <a:t> for Fall </a:t>
            </a:r>
            <a:br>
              <a:rPr lang="en-US" sz="1900" cap="none" dirty="0">
                <a:solidFill>
                  <a:srgbClr val="000000"/>
                </a:solidFill>
                <a:latin typeface="Arial"/>
                <a:ea typeface="Arial"/>
                <a:cs typeface="Arial"/>
                <a:sym typeface="Arial"/>
              </a:rPr>
            </a:br>
            <a:r>
              <a:rPr lang="en-US" sz="1900" cap="none" dirty="0">
                <a:solidFill>
                  <a:srgbClr val="000000"/>
                </a:solidFill>
                <a:latin typeface="Arial"/>
                <a:ea typeface="Arial"/>
                <a:cs typeface="Arial"/>
                <a:sym typeface="Arial"/>
              </a:rPr>
              <a:t>   2 equal </a:t>
            </a:r>
            <a:r>
              <a:rPr lang="en-US" sz="1900" cap="none" dirty="0" err="1">
                <a:solidFill>
                  <a:srgbClr val="000000"/>
                </a:solidFill>
                <a:latin typeface="Arial"/>
                <a:ea typeface="Arial"/>
                <a:cs typeface="Arial"/>
                <a:sym typeface="Arial"/>
              </a:rPr>
              <a:t>disb’s</a:t>
            </a:r>
            <a:r>
              <a:rPr lang="en-US" sz="1900" cap="none" dirty="0">
                <a:solidFill>
                  <a:srgbClr val="000000"/>
                </a:solidFill>
                <a:latin typeface="Arial"/>
                <a:ea typeface="Arial"/>
                <a:cs typeface="Arial"/>
                <a:sym typeface="Arial"/>
              </a:rPr>
              <a:t> for Spring</a:t>
            </a:r>
            <a:br>
              <a:rPr lang="en-US" sz="1900" cap="none" dirty="0">
                <a:solidFill>
                  <a:srgbClr val="000000"/>
                </a:solidFill>
                <a:latin typeface="Arial"/>
                <a:ea typeface="Arial"/>
                <a:cs typeface="Arial"/>
                <a:sym typeface="Arial"/>
              </a:rPr>
            </a:br>
            <a:r>
              <a:rPr lang="en-US" sz="1900" cap="none" dirty="0">
                <a:solidFill>
                  <a:srgbClr val="000000"/>
                </a:solidFill>
                <a:latin typeface="Arial"/>
                <a:ea typeface="Arial"/>
                <a:cs typeface="Arial"/>
                <a:sym typeface="Arial"/>
              </a:rPr>
              <a:t>   2 equal </a:t>
            </a:r>
            <a:r>
              <a:rPr lang="en-US" sz="1900" cap="none" dirty="0" err="1">
                <a:solidFill>
                  <a:srgbClr val="000000"/>
                </a:solidFill>
                <a:latin typeface="Arial"/>
                <a:ea typeface="Arial"/>
                <a:cs typeface="Arial"/>
                <a:sym typeface="Arial"/>
              </a:rPr>
              <a:t>disb’s</a:t>
            </a:r>
            <a:r>
              <a:rPr lang="en-US" sz="1900" cap="none" dirty="0">
                <a:solidFill>
                  <a:srgbClr val="000000"/>
                </a:solidFill>
                <a:latin typeface="Arial"/>
                <a:ea typeface="Arial"/>
                <a:cs typeface="Arial"/>
                <a:sym typeface="Arial"/>
              </a:rPr>
              <a:t> for Summer </a:t>
            </a:r>
            <a:r>
              <a:rPr lang="en-US" sz="1900" i="1" cap="none" dirty="0">
                <a:solidFill>
                  <a:srgbClr val="000000"/>
                </a:solidFill>
                <a:latin typeface="Arial"/>
                <a:ea typeface="Arial"/>
                <a:cs typeface="Arial"/>
                <a:sym typeface="Arial"/>
              </a:rPr>
              <a:t>(1 in Summer I /1 in Summer II)</a:t>
            </a:r>
            <a:br>
              <a:rPr lang="en-US" sz="1900" i="1" cap="none" dirty="0">
                <a:solidFill>
                  <a:srgbClr val="000000"/>
                </a:solidFill>
                <a:latin typeface="Arial"/>
                <a:ea typeface="Arial"/>
                <a:cs typeface="Arial"/>
                <a:sym typeface="Arial"/>
              </a:rPr>
            </a:br>
            <a:br>
              <a:rPr lang="en-US" sz="1900" i="1" cap="none" dirty="0">
                <a:solidFill>
                  <a:srgbClr val="000000"/>
                </a:solidFill>
                <a:latin typeface="Arial"/>
                <a:ea typeface="Arial"/>
                <a:cs typeface="Arial"/>
                <a:sym typeface="Arial"/>
              </a:rPr>
            </a:br>
            <a:r>
              <a:rPr lang="en-US" sz="1900" i="1" cap="none" dirty="0">
                <a:solidFill>
                  <a:srgbClr val="000000"/>
                </a:solidFill>
                <a:latin typeface="Arial"/>
                <a:ea typeface="Arial"/>
                <a:cs typeface="Arial"/>
                <a:sym typeface="Arial"/>
              </a:rPr>
              <a:t>***  Disbursement Date Schedules are always posted on the FA page of BRTC website </a:t>
            </a:r>
            <a:r>
              <a:rPr lang="en-US" sz="1900" i="1" u="sng" cap="none" dirty="0">
                <a:solidFill>
                  <a:schemeClr val="hlink"/>
                </a:solidFill>
                <a:latin typeface="Arial"/>
                <a:ea typeface="Arial"/>
                <a:cs typeface="Arial"/>
                <a:sym typeface="Arial"/>
                <a:hlinkClick r:id="rId4"/>
              </a:rPr>
              <a:t>https://blackrivertech.edu/financial-aid/</a:t>
            </a:r>
            <a:r>
              <a:rPr lang="en-US" sz="1900" i="1" cap="none" dirty="0">
                <a:solidFill>
                  <a:srgbClr val="000000"/>
                </a:solidFill>
                <a:latin typeface="Arial"/>
                <a:ea typeface="Arial"/>
                <a:cs typeface="Arial"/>
                <a:sym typeface="Arial"/>
              </a:rPr>
              <a:t> ***</a:t>
            </a:r>
            <a:br>
              <a:rPr lang="en-US" sz="1900" i="1" cap="none" dirty="0">
                <a:solidFill>
                  <a:srgbClr val="000000"/>
                </a:solidFill>
                <a:latin typeface="Arial"/>
                <a:ea typeface="Arial"/>
                <a:cs typeface="Arial"/>
                <a:sym typeface="Arial"/>
              </a:rPr>
            </a:br>
            <a:endParaRPr sz="1900" i="1" cap="none" dirty="0">
              <a:solidFill>
                <a:srgbClr val="000000"/>
              </a:solidFill>
              <a:latin typeface="Arial"/>
              <a:ea typeface="Arial"/>
              <a:cs typeface="Arial"/>
              <a:sym typeface="Arial"/>
            </a:endParaRPr>
          </a:p>
          <a:p>
            <a:pPr marL="228600" lvl="0" indent="-228626" algn="l" rtl="0">
              <a:lnSpc>
                <a:spcPct val="100000"/>
              </a:lnSpc>
              <a:spcBef>
                <a:spcPts val="351"/>
              </a:spcBef>
              <a:spcAft>
                <a:spcPts val="0"/>
              </a:spcAft>
              <a:buSzPct val="85000"/>
              <a:buChar char="•"/>
            </a:pPr>
            <a:r>
              <a:rPr lang="en-US" sz="1900" cap="none" dirty="0">
                <a:solidFill>
                  <a:srgbClr val="000000"/>
                </a:solidFill>
                <a:latin typeface="Arial"/>
                <a:ea typeface="Arial"/>
                <a:cs typeface="Arial"/>
                <a:sym typeface="Arial"/>
              </a:rPr>
              <a:t>Will not get full amount all at once unless you missed the original disbursement date.</a:t>
            </a:r>
            <a:endParaRPr dirty="0"/>
          </a:p>
          <a:p>
            <a:pPr marL="228600" lvl="0" indent="-228626" algn="l" rtl="0">
              <a:lnSpc>
                <a:spcPct val="100000"/>
              </a:lnSpc>
              <a:spcBef>
                <a:spcPts val="351"/>
              </a:spcBef>
              <a:spcAft>
                <a:spcPts val="0"/>
              </a:spcAft>
              <a:buSzPct val="85000"/>
              <a:buChar char="•"/>
            </a:pPr>
            <a:r>
              <a:rPr lang="en-US" sz="1900" cap="none" dirty="0">
                <a:solidFill>
                  <a:srgbClr val="000000"/>
                </a:solidFill>
                <a:latin typeface="Arial"/>
                <a:ea typeface="Arial"/>
                <a:cs typeface="Arial"/>
                <a:sym typeface="Arial"/>
              </a:rPr>
              <a:t>Loans and Pell are based on ATTENDANCE. If you do not attend, you will not earn the funds. </a:t>
            </a:r>
            <a:endParaRPr dirty="0"/>
          </a:p>
          <a:p>
            <a:pPr marL="228600" lvl="0" indent="-228626" algn="l" rtl="0">
              <a:lnSpc>
                <a:spcPct val="100000"/>
              </a:lnSpc>
              <a:spcBef>
                <a:spcPts val="351"/>
              </a:spcBef>
              <a:spcAft>
                <a:spcPts val="0"/>
              </a:spcAft>
              <a:buSzPct val="85000"/>
              <a:buChar char="•"/>
            </a:pPr>
            <a:r>
              <a:rPr lang="en-US" sz="1900" cap="none" dirty="0">
                <a:solidFill>
                  <a:srgbClr val="000000"/>
                </a:solidFill>
                <a:latin typeface="Arial"/>
                <a:ea typeface="Arial"/>
                <a:cs typeface="Arial"/>
                <a:sym typeface="Arial"/>
              </a:rPr>
              <a:t>If you take the funds and did not earn them…….you will owe a bill with BRTC and/or the Federal Government. You must complete 60% of the semester to earn the federal funds.</a:t>
            </a:r>
            <a:endParaRPr dirty="0"/>
          </a:p>
          <a:p>
            <a:pPr marL="228600" lvl="0" indent="-40639" algn="l" rtl="0">
              <a:lnSpc>
                <a:spcPct val="120000"/>
              </a:lnSpc>
              <a:spcBef>
                <a:spcPts val="1000"/>
              </a:spcBef>
              <a:spcAft>
                <a:spcPts val="0"/>
              </a:spcAft>
              <a:buSzPct val="160000"/>
              <a:buNone/>
            </a:pPr>
            <a:endParaRPr cap="none" dirty="0">
              <a:latin typeface="Arial"/>
              <a:ea typeface="Arial"/>
              <a:cs typeface="Arial"/>
              <a:sym typeface="Aria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REPAYMENT</a:t>
            </a:r>
            <a:endParaRPr/>
          </a:p>
        </p:txBody>
      </p:sp>
      <p:sp>
        <p:nvSpPr>
          <p:cNvPr id="272" name="Google Shape;272;p39"/>
          <p:cNvSpPr txBox="1">
            <a:spLocks noGrp="1"/>
          </p:cNvSpPr>
          <p:nvPr>
            <p:ph type="body" idx="1"/>
          </p:nvPr>
        </p:nvSpPr>
        <p:spPr>
          <a:xfrm>
            <a:off x="683626" y="1837765"/>
            <a:ext cx="10396882" cy="3695414"/>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3200"/>
              <a:buChar char="•"/>
            </a:pPr>
            <a:r>
              <a:rPr lang="en-US" cap="none">
                <a:solidFill>
                  <a:srgbClr val="212529"/>
                </a:solidFill>
                <a:latin typeface="Arial"/>
                <a:ea typeface="Arial"/>
                <a:cs typeface="Arial"/>
                <a:sym typeface="Arial"/>
              </a:rPr>
              <a:t>You can pick from repayment plans that base your monthly payment on your income or plans that give you a fixed monthly payment.</a:t>
            </a:r>
            <a:endParaRPr/>
          </a:p>
          <a:p>
            <a:pPr marL="228600" lvl="0" indent="-228600" algn="l" rtl="0">
              <a:lnSpc>
                <a:spcPct val="120000"/>
              </a:lnSpc>
              <a:spcBef>
                <a:spcPts val="1000"/>
              </a:spcBef>
              <a:spcAft>
                <a:spcPts val="0"/>
              </a:spcAft>
              <a:buSzPts val="3200"/>
              <a:buChar char="•"/>
            </a:pPr>
            <a:r>
              <a:rPr lang="en-US" cap="none">
                <a:solidFill>
                  <a:srgbClr val="212529"/>
                </a:solidFill>
                <a:latin typeface="Arial"/>
                <a:ea typeface="Arial"/>
                <a:cs typeface="Arial"/>
                <a:sym typeface="Arial"/>
              </a:rPr>
              <a:t>Repayment plans based on your income are a smart choice to lower your payment. For example, payments on the </a:t>
            </a:r>
            <a:r>
              <a:rPr lang="en-US" u="sng" cap="none">
                <a:solidFill>
                  <a:schemeClr val="hlink"/>
                </a:solidFill>
                <a:latin typeface="Arial"/>
                <a:ea typeface="Arial"/>
                <a:cs typeface="Arial"/>
                <a:sym typeface="Arial"/>
                <a:hlinkClick r:id="rId4"/>
              </a:rPr>
              <a:t>saving on a valuable education (SAVE) plan</a:t>
            </a:r>
            <a:r>
              <a:rPr lang="en-US" cap="none">
                <a:solidFill>
                  <a:srgbClr val="212529"/>
                </a:solidFill>
                <a:latin typeface="Arial"/>
                <a:ea typeface="Arial"/>
                <a:cs typeface="Arial"/>
                <a:sym typeface="Arial"/>
              </a:rPr>
              <a:t> are no more than 10% of your discretionary income. The lower your income—or the larger your family size—the less you’ll pay each month.</a:t>
            </a:r>
            <a:endParaRPr/>
          </a:p>
          <a:p>
            <a:pPr marL="228600" lvl="0" indent="-228600" algn="l" rtl="0">
              <a:lnSpc>
                <a:spcPct val="120000"/>
              </a:lnSpc>
              <a:spcBef>
                <a:spcPts val="1000"/>
              </a:spcBef>
              <a:spcAft>
                <a:spcPts val="0"/>
              </a:spcAft>
              <a:buSzPts val="3200"/>
              <a:buChar char="•"/>
            </a:pPr>
            <a:r>
              <a:rPr lang="en-US" cap="none">
                <a:solidFill>
                  <a:srgbClr val="212529"/>
                </a:solidFill>
                <a:latin typeface="Arial"/>
                <a:ea typeface="Arial"/>
                <a:cs typeface="Arial"/>
                <a:sym typeface="Arial"/>
              </a:rPr>
              <a:t>If you don’t pick a repayment plan, your loan servicer will place you on the standard repayment plan (a 10-year fixed payment repayment plan). This plan might result in a higher monthly payment for you.</a:t>
            </a:r>
            <a:endParaRPr/>
          </a:p>
          <a:p>
            <a:pPr marL="228600" lvl="0" indent="-25400" algn="l" rtl="0">
              <a:lnSpc>
                <a:spcPct val="120000"/>
              </a:lnSpc>
              <a:spcBef>
                <a:spcPts val="1000"/>
              </a:spcBef>
              <a:spcAft>
                <a:spcPts val="0"/>
              </a:spcAft>
              <a:buSzPts val="3200"/>
              <a:buNone/>
            </a:pPr>
            <a:endParaRPr cap="none">
              <a:latin typeface="Arial"/>
              <a:ea typeface="Arial"/>
              <a:cs typeface="Arial"/>
              <a:sym typeface="Aria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4A2CD"/>
              </a:buClr>
              <a:buSzPct val="100000"/>
              <a:buFont typeface="Arial"/>
              <a:buNone/>
            </a:pPr>
            <a:r>
              <a:rPr lang="en-US" dirty="0">
                <a:latin typeface="Arial"/>
                <a:ea typeface="Arial"/>
                <a:cs typeface="Arial"/>
                <a:sym typeface="Arial"/>
              </a:rPr>
              <a:t>INCOME-DRIVEN REPAYMENT PLANS (IDR)</a:t>
            </a:r>
            <a:endParaRPr dirty="0"/>
          </a:p>
        </p:txBody>
      </p:sp>
      <p:sp>
        <p:nvSpPr>
          <p:cNvPr id="278" name="Google Shape;278;p40"/>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3200"/>
              <a:buChar char="•"/>
            </a:pPr>
            <a:r>
              <a:rPr lang="en-US" cap="none" dirty="0">
                <a:solidFill>
                  <a:srgbClr val="212529"/>
                </a:solidFill>
                <a:latin typeface="Arial"/>
                <a:ea typeface="Arial"/>
                <a:cs typeface="Arial"/>
                <a:sym typeface="Arial"/>
              </a:rPr>
              <a:t>IDR plans base your monthly payment amount on how much money you make and your family size. We offer four IDR plans:</a:t>
            </a:r>
            <a:endParaRPr dirty="0"/>
          </a:p>
          <a:p>
            <a:pPr marL="228600" lvl="0" indent="-228600" algn="l" rtl="0">
              <a:lnSpc>
                <a:spcPct val="120000"/>
              </a:lnSpc>
              <a:spcBef>
                <a:spcPts val="1000"/>
              </a:spcBef>
              <a:spcAft>
                <a:spcPts val="0"/>
              </a:spcAft>
              <a:buSzPts val="3200"/>
              <a:buChar char="•"/>
            </a:pPr>
            <a:r>
              <a:rPr lang="en-US" cap="none" dirty="0">
                <a:solidFill>
                  <a:srgbClr val="212529"/>
                </a:solidFill>
                <a:latin typeface="Arial"/>
                <a:ea typeface="Arial"/>
                <a:cs typeface="Arial"/>
                <a:sym typeface="Arial"/>
              </a:rPr>
              <a:t>Saving on a valuable education (SAVE) plan—formerly the REPAYE plan</a:t>
            </a:r>
            <a:endParaRPr dirty="0"/>
          </a:p>
          <a:p>
            <a:pPr marL="228600" lvl="0" indent="-228600" algn="l" rtl="0">
              <a:lnSpc>
                <a:spcPct val="120000"/>
              </a:lnSpc>
              <a:spcBef>
                <a:spcPts val="1000"/>
              </a:spcBef>
              <a:spcAft>
                <a:spcPts val="0"/>
              </a:spcAft>
              <a:buSzPts val="3200"/>
              <a:buChar char="•"/>
            </a:pPr>
            <a:r>
              <a:rPr lang="en-US" cap="none" dirty="0">
                <a:solidFill>
                  <a:srgbClr val="212529"/>
                </a:solidFill>
                <a:latin typeface="Arial"/>
                <a:ea typeface="Arial"/>
                <a:cs typeface="Arial"/>
                <a:sym typeface="Arial"/>
              </a:rPr>
              <a:t>Pay as you earn (PAYE) repayment plan</a:t>
            </a:r>
            <a:endParaRPr dirty="0"/>
          </a:p>
          <a:p>
            <a:pPr marL="228600" lvl="0" indent="-228600" algn="l" rtl="0">
              <a:lnSpc>
                <a:spcPct val="120000"/>
              </a:lnSpc>
              <a:spcBef>
                <a:spcPts val="1000"/>
              </a:spcBef>
              <a:spcAft>
                <a:spcPts val="0"/>
              </a:spcAft>
              <a:buSzPts val="3200"/>
              <a:buChar char="•"/>
            </a:pPr>
            <a:r>
              <a:rPr lang="en-US" cap="none" dirty="0">
                <a:solidFill>
                  <a:srgbClr val="212529"/>
                </a:solidFill>
                <a:latin typeface="Arial"/>
                <a:ea typeface="Arial"/>
                <a:cs typeface="Arial"/>
                <a:sym typeface="Arial"/>
              </a:rPr>
              <a:t>Income-based repayment (IBR) plan</a:t>
            </a:r>
            <a:endParaRPr dirty="0"/>
          </a:p>
          <a:p>
            <a:pPr marL="228600" lvl="0" indent="-228600" algn="l" rtl="0">
              <a:lnSpc>
                <a:spcPct val="120000"/>
              </a:lnSpc>
              <a:spcBef>
                <a:spcPts val="1000"/>
              </a:spcBef>
              <a:spcAft>
                <a:spcPts val="0"/>
              </a:spcAft>
              <a:buSzPts val="3200"/>
              <a:buChar char="•"/>
            </a:pPr>
            <a:r>
              <a:rPr lang="en-US" cap="none" dirty="0">
                <a:solidFill>
                  <a:srgbClr val="212529"/>
                </a:solidFill>
                <a:latin typeface="Arial"/>
                <a:ea typeface="Arial"/>
                <a:cs typeface="Arial"/>
                <a:sym typeface="Arial"/>
              </a:rPr>
              <a:t>Income-contingent repayment (ICR) plan</a:t>
            </a:r>
            <a:endParaRPr dirty="0"/>
          </a:p>
          <a:p>
            <a:pPr marL="228600" lvl="0" indent="-25400" algn="l" rtl="0">
              <a:lnSpc>
                <a:spcPct val="120000"/>
              </a:lnSpc>
              <a:spcBef>
                <a:spcPts val="1000"/>
              </a:spcBef>
              <a:spcAft>
                <a:spcPts val="0"/>
              </a:spcAft>
              <a:buSzPts val="3200"/>
              <a:buNone/>
            </a:pPr>
            <a:endParaRPr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STUDENT LOAN FORGIVENESS</a:t>
            </a:r>
            <a:endParaRPr/>
          </a:p>
        </p:txBody>
      </p:sp>
      <p:sp>
        <p:nvSpPr>
          <p:cNvPr id="284" name="Google Shape;284;p41"/>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fontScale="92500" lnSpcReduction="20000"/>
          </a:bodyPr>
          <a:lstStyle/>
          <a:p>
            <a:pPr marL="228600" lvl="0" indent="-228600" algn="l" rtl="0">
              <a:lnSpc>
                <a:spcPct val="100000"/>
              </a:lnSpc>
              <a:spcBef>
                <a:spcPts val="0"/>
              </a:spcBef>
              <a:spcAft>
                <a:spcPts val="0"/>
              </a:spcAft>
              <a:buSzPct val="85000"/>
              <a:buChar char="•"/>
            </a:pPr>
            <a:r>
              <a:rPr lang="en-US" sz="2200" cap="none">
                <a:solidFill>
                  <a:srgbClr val="000000"/>
                </a:solidFill>
                <a:latin typeface="Arial"/>
                <a:ea typeface="Arial"/>
                <a:cs typeface="Arial"/>
                <a:sym typeface="Arial"/>
              </a:rPr>
              <a:t>Loan Forgiveness Programs</a:t>
            </a:r>
            <a:endParaRPr/>
          </a:p>
          <a:p>
            <a:pPr marL="560070" lvl="1" indent="-285772" algn="l" rtl="0">
              <a:lnSpc>
                <a:spcPct val="100000"/>
              </a:lnSpc>
              <a:spcBef>
                <a:spcPts val="277"/>
              </a:spcBef>
              <a:spcAft>
                <a:spcPts val="0"/>
              </a:spcAft>
              <a:buSzPct val="70000"/>
              <a:buChar char="•"/>
            </a:pPr>
            <a:r>
              <a:rPr lang="en-US" sz="1500" cap="none">
                <a:solidFill>
                  <a:srgbClr val="37302A"/>
                </a:solidFill>
                <a:latin typeface="Arial"/>
                <a:ea typeface="Arial"/>
                <a:cs typeface="Arial"/>
                <a:sym typeface="Arial"/>
              </a:rPr>
              <a:t>Loan forgiveness programs promote employment in certain fields by forgiving part or all of you loan debts, provided you fulfill certain work-related requirements.</a:t>
            </a:r>
            <a:endParaRPr/>
          </a:p>
          <a:p>
            <a:pPr marL="228600" lvl="0" indent="-143751" algn="l" rtl="0">
              <a:lnSpc>
                <a:spcPct val="100000"/>
              </a:lnSpc>
              <a:spcBef>
                <a:spcPts val="314"/>
              </a:spcBef>
              <a:spcAft>
                <a:spcPts val="0"/>
              </a:spcAft>
              <a:buSzPct val="85000"/>
              <a:buNone/>
            </a:pPr>
            <a:endParaRPr sz="1700" cap="none">
              <a:solidFill>
                <a:srgbClr val="000000"/>
              </a:solidFill>
              <a:latin typeface="Arial"/>
              <a:ea typeface="Arial"/>
              <a:cs typeface="Arial"/>
              <a:sym typeface="Arial"/>
            </a:endParaRPr>
          </a:p>
          <a:p>
            <a:pPr marL="228600" lvl="0" indent="-228600" algn="l" rtl="0">
              <a:lnSpc>
                <a:spcPct val="100000"/>
              </a:lnSpc>
              <a:spcBef>
                <a:spcPts val="407"/>
              </a:spcBef>
              <a:spcAft>
                <a:spcPts val="0"/>
              </a:spcAft>
              <a:buSzPct val="85000"/>
              <a:buChar char="•"/>
            </a:pPr>
            <a:r>
              <a:rPr lang="en-US" sz="2200" cap="none">
                <a:solidFill>
                  <a:srgbClr val="000000"/>
                </a:solidFill>
                <a:latin typeface="Arial"/>
                <a:ea typeface="Arial"/>
                <a:cs typeface="Arial"/>
                <a:sym typeface="Arial"/>
              </a:rPr>
              <a:t>Federal Loan Forgiveness Programs</a:t>
            </a:r>
            <a:endParaRPr/>
          </a:p>
          <a:p>
            <a:pPr marL="560070" lvl="1" indent="-285772" algn="l" rtl="0">
              <a:lnSpc>
                <a:spcPct val="100000"/>
              </a:lnSpc>
              <a:spcBef>
                <a:spcPts val="277"/>
              </a:spcBef>
              <a:spcAft>
                <a:spcPts val="0"/>
              </a:spcAft>
              <a:buSzPct val="70000"/>
              <a:buChar char="•"/>
            </a:pPr>
            <a:r>
              <a:rPr lang="en-US" sz="1500" cap="none">
                <a:solidFill>
                  <a:srgbClr val="37302A"/>
                </a:solidFill>
                <a:latin typeface="Arial"/>
                <a:ea typeface="Arial"/>
                <a:cs typeface="Arial"/>
                <a:sym typeface="Arial"/>
              </a:rPr>
              <a:t>Teacher Loan Forgiveness Program – 5 years - $5,000 or $17,500</a:t>
            </a:r>
            <a:endParaRPr/>
          </a:p>
          <a:p>
            <a:pPr marL="560070" lvl="1" indent="-285772" algn="l" rtl="0">
              <a:lnSpc>
                <a:spcPct val="100000"/>
              </a:lnSpc>
              <a:spcBef>
                <a:spcPts val="277"/>
              </a:spcBef>
              <a:spcAft>
                <a:spcPts val="0"/>
              </a:spcAft>
              <a:buSzPct val="70000"/>
              <a:buChar char="•"/>
            </a:pPr>
            <a:r>
              <a:rPr lang="en-US" sz="1500" cap="none">
                <a:solidFill>
                  <a:srgbClr val="37302A"/>
                </a:solidFill>
                <a:latin typeface="Arial"/>
                <a:ea typeface="Arial"/>
                <a:cs typeface="Arial"/>
                <a:sym typeface="Arial"/>
              </a:rPr>
              <a:t>Public Service Loan Forgiveness Program – 10 years – remaining principal &amp; interest</a:t>
            </a:r>
            <a:endParaRPr/>
          </a:p>
          <a:p>
            <a:pPr marL="560070" lvl="1" indent="-285772" algn="l" rtl="0">
              <a:lnSpc>
                <a:spcPct val="100000"/>
              </a:lnSpc>
              <a:spcBef>
                <a:spcPts val="277"/>
              </a:spcBef>
              <a:spcAft>
                <a:spcPts val="0"/>
              </a:spcAft>
              <a:buSzPct val="70000"/>
              <a:buChar char="•"/>
            </a:pPr>
            <a:r>
              <a:rPr lang="en-US" sz="1500" cap="none">
                <a:solidFill>
                  <a:srgbClr val="37302A"/>
                </a:solidFill>
                <a:latin typeface="Arial"/>
                <a:ea typeface="Arial"/>
                <a:cs typeface="Arial"/>
                <a:sym typeface="Arial"/>
              </a:rPr>
              <a:t>Federal Employee Student Loan – Minimum 3 years required service – up to $10,000 annually – up to $60,000 maximum</a:t>
            </a:r>
            <a:endParaRPr/>
          </a:p>
          <a:p>
            <a:pPr marL="560070" lvl="1" indent="-232321" algn="l" rtl="0">
              <a:lnSpc>
                <a:spcPct val="100000"/>
              </a:lnSpc>
              <a:spcBef>
                <a:spcPts val="240"/>
              </a:spcBef>
              <a:spcAft>
                <a:spcPts val="0"/>
              </a:spcAft>
              <a:buSzPct val="70000"/>
              <a:buNone/>
            </a:pPr>
            <a:endParaRPr sz="1300" cap="none">
              <a:solidFill>
                <a:srgbClr val="37302A"/>
              </a:solidFill>
              <a:latin typeface="Arial"/>
              <a:ea typeface="Arial"/>
              <a:cs typeface="Arial"/>
              <a:sym typeface="Arial"/>
            </a:endParaRPr>
          </a:p>
          <a:p>
            <a:pPr marL="228600" lvl="0" indent="-228600" algn="l" rtl="0">
              <a:lnSpc>
                <a:spcPct val="100000"/>
              </a:lnSpc>
              <a:spcBef>
                <a:spcPts val="407"/>
              </a:spcBef>
              <a:spcAft>
                <a:spcPts val="0"/>
              </a:spcAft>
              <a:buSzPct val="85000"/>
              <a:buChar char="•"/>
            </a:pPr>
            <a:r>
              <a:rPr lang="en-US" sz="2200" cap="none">
                <a:solidFill>
                  <a:srgbClr val="000000"/>
                </a:solidFill>
                <a:latin typeface="Arial"/>
                <a:ea typeface="Arial"/>
                <a:cs typeface="Arial"/>
                <a:sym typeface="Arial"/>
              </a:rPr>
              <a:t>State loan forgiveness programs vary. Please check with the individual state</a:t>
            </a:r>
            <a:r>
              <a:rPr lang="en-US" sz="1700" cap="none">
                <a:solidFill>
                  <a:srgbClr val="000000"/>
                </a:solidFill>
                <a:latin typeface="Arial"/>
                <a:ea typeface="Arial"/>
                <a:cs typeface="Arial"/>
                <a:sym typeface="Arial"/>
              </a:rPr>
              <a:t>.</a:t>
            </a:r>
            <a:br>
              <a:rPr lang="en-US" sz="1700" cap="none">
                <a:solidFill>
                  <a:srgbClr val="000000"/>
                </a:solidFill>
                <a:latin typeface="Arial"/>
                <a:ea typeface="Arial"/>
                <a:cs typeface="Arial"/>
                <a:sym typeface="Arial"/>
              </a:rPr>
            </a:br>
            <a:br>
              <a:rPr lang="en-US" sz="1600" cap="none">
                <a:solidFill>
                  <a:srgbClr val="000000"/>
                </a:solidFill>
                <a:latin typeface="Arial"/>
                <a:ea typeface="Arial"/>
                <a:cs typeface="Arial"/>
                <a:sym typeface="Arial"/>
              </a:rPr>
            </a:br>
            <a:r>
              <a:rPr lang="en-US" sz="1600" cap="none">
                <a:solidFill>
                  <a:srgbClr val="000000"/>
                </a:solidFill>
                <a:latin typeface="Arial"/>
                <a:ea typeface="Arial"/>
                <a:cs typeface="Arial"/>
                <a:sym typeface="Arial"/>
              </a:rPr>
              <a:t>*** For Arkansas residents, you may go to </a:t>
            </a:r>
            <a:r>
              <a:rPr lang="en-US" sz="1600" u="sng" cap="none">
                <a:solidFill>
                  <a:schemeClr val="hlink"/>
                </a:solidFill>
                <a:latin typeface="Arial"/>
                <a:ea typeface="Arial"/>
                <a:cs typeface="Arial"/>
                <a:sym typeface="Arial"/>
                <a:hlinkClick r:id="rId4"/>
              </a:rPr>
              <a:t>ADHE.edu</a:t>
            </a:r>
            <a:r>
              <a:rPr lang="en-US" sz="1600" cap="none">
                <a:solidFill>
                  <a:srgbClr val="000000"/>
                </a:solidFill>
                <a:latin typeface="Arial"/>
                <a:ea typeface="Arial"/>
                <a:cs typeface="Arial"/>
                <a:sym typeface="Arial"/>
              </a:rPr>
              <a:t> and inquire the detail of a loan</a:t>
            </a:r>
            <a:br>
              <a:rPr lang="en-US" sz="1600" cap="none">
                <a:solidFill>
                  <a:srgbClr val="000000"/>
                </a:solidFill>
                <a:latin typeface="Arial"/>
                <a:ea typeface="Arial"/>
                <a:cs typeface="Arial"/>
                <a:sym typeface="Arial"/>
              </a:rPr>
            </a:br>
            <a:r>
              <a:rPr lang="en-US" sz="1600" cap="none">
                <a:solidFill>
                  <a:srgbClr val="000000"/>
                </a:solidFill>
                <a:latin typeface="Arial"/>
                <a:ea typeface="Arial"/>
                <a:cs typeface="Arial"/>
                <a:sym typeface="Arial"/>
              </a:rPr>
              <a:t>       forgiveness program.</a:t>
            </a:r>
            <a:br>
              <a:rPr lang="en-US" sz="1600" cap="none">
                <a:solidFill>
                  <a:srgbClr val="000000"/>
                </a:solidFill>
                <a:latin typeface="Arial"/>
                <a:ea typeface="Arial"/>
                <a:cs typeface="Arial"/>
                <a:sym typeface="Arial"/>
              </a:rPr>
            </a:br>
            <a:endParaRPr>
              <a:latin typeface="Arial"/>
              <a:ea typeface="Arial"/>
              <a:cs typeface="Arial"/>
              <a:sym typeface="Aria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4A2CD"/>
              </a:buClr>
              <a:buSzPct val="100000"/>
              <a:buFont typeface="Impact"/>
              <a:buNone/>
            </a:pPr>
            <a:r>
              <a:rPr lang="en-US"/>
              <a:t>WHAT IS DELINQUENCY</a:t>
            </a:r>
            <a:br>
              <a:rPr lang="en-US"/>
            </a:br>
            <a:endParaRPr/>
          </a:p>
        </p:txBody>
      </p:sp>
      <p:sp>
        <p:nvSpPr>
          <p:cNvPr id="290" name="Google Shape;290;p42"/>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0"/>
              </a:spcAft>
              <a:buSzPts val="2040"/>
              <a:buChar char="•"/>
            </a:pPr>
            <a:r>
              <a:rPr lang="en-US" sz="2400" cap="none">
                <a:solidFill>
                  <a:srgbClr val="000000"/>
                </a:solidFill>
                <a:latin typeface="Arial"/>
                <a:ea typeface="Arial"/>
                <a:cs typeface="Arial"/>
                <a:sym typeface="Arial"/>
              </a:rPr>
              <a:t>Delinquency</a:t>
            </a:r>
            <a:endParaRPr sz="1900" cap="none">
              <a:solidFill>
                <a:srgbClr val="000000"/>
              </a:solidFill>
              <a:latin typeface="Arial"/>
              <a:ea typeface="Arial"/>
              <a:cs typeface="Arial"/>
              <a:sym typeface="Arial"/>
            </a:endParaRPr>
          </a:p>
          <a:p>
            <a:pPr marL="228600" lvl="0" indent="-126047" algn="l" rtl="0">
              <a:lnSpc>
                <a:spcPct val="100000"/>
              </a:lnSpc>
              <a:spcBef>
                <a:spcPts val="380"/>
              </a:spcBef>
              <a:spcAft>
                <a:spcPts val="0"/>
              </a:spcAft>
              <a:buSzPts val="1615"/>
              <a:buNone/>
            </a:pPr>
            <a:endParaRPr sz="1900" cap="none">
              <a:solidFill>
                <a:srgbClr val="000000"/>
              </a:solidFill>
              <a:latin typeface="Arial"/>
              <a:ea typeface="Arial"/>
              <a:cs typeface="Arial"/>
              <a:sym typeface="Arial"/>
            </a:endParaRPr>
          </a:p>
          <a:p>
            <a:pPr marL="617220" lvl="1" indent="-342899" algn="l" rtl="0">
              <a:lnSpc>
                <a:spcPct val="100000"/>
              </a:lnSpc>
              <a:spcBef>
                <a:spcPts val="380"/>
              </a:spcBef>
              <a:spcAft>
                <a:spcPts val="0"/>
              </a:spcAft>
              <a:buSzPts val="1330"/>
              <a:buChar char="•"/>
            </a:pPr>
            <a:r>
              <a:rPr lang="en-US" sz="1900" cap="none">
                <a:solidFill>
                  <a:srgbClr val="37302A"/>
                </a:solidFill>
                <a:latin typeface="Arial"/>
                <a:ea typeface="Arial"/>
                <a:cs typeface="Arial"/>
                <a:sym typeface="Arial"/>
              </a:rPr>
              <a:t>Failing to make your scheduled monthly loan payments will negatively affect your credit.</a:t>
            </a:r>
            <a:endParaRPr/>
          </a:p>
          <a:p>
            <a:pPr marL="617220" lvl="1" indent="-342899" algn="l" rtl="0">
              <a:lnSpc>
                <a:spcPct val="100000"/>
              </a:lnSpc>
              <a:spcBef>
                <a:spcPts val="380"/>
              </a:spcBef>
              <a:spcAft>
                <a:spcPts val="0"/>
              </a:spcAft>
              <a:buSzPts val="1330"/>
              <a:buChar char="•"/>
            </a:pPr>
            <a:r>
              <a:rPr lang="en-US" sz="1900" cap="none">
                <a:solidFill>
                  <a:srgbClr val="37302A"/>
                </a:solidFill>
                <a:latin typeface="Arial"/>
                <a:ea typeface="Arial"/>
                <a:cs typeface="Arial"/>
                <a:sym typeface="Arial"/>
              </a:rPr>
              <a:t>Late payments stay on your credit history for 7 years.</a:t>
            </a:r>
            <a:endParaRPr/>
          </a:p>
          <a:p>
            <a:pPr marL="617220" lvl="1" indent="-342899" algn="l" rtl="0">
              <a:lnSpc>
                <a:spcPct val="100000"/>
              </a:lnSpc>
              <a:spcBef>
                <a:spcPts val="380"/>
              </a:spcBef>
              <a:spcAft>
                <a:spcPts val="0"/>
              </a:spcAft>
              <a:buSzPts val="1330"/>
              <a:buChar char="•"/>
            </a:pPr>
            <a:r>
              <a:rPr lang="en-US" sz="1900" cap="none">
                <a:solidFill>
                  <a:srgbClr val="37302A"/>
                </a:solidFill>
                <a:latin typeface="Arial"/>
                <a:ea typeface="Arial"/>
                <a:cs typeface="Arial"/>
                <a:sym typeface="Arial"/>
              </a:rPr>
              <a:t>Your lender, loan servicer, and school will begin contacting you via letters and phone calls, which will continue until you resolve the delinquency.</a:t>
            </a:r>
            <a:endParaRPr/>
          </a:p>
          <a:p>
            <a:pPr marL="228600" lvl="0" indent="-25400" algn="l" rtl="0">
              <a:lnSpc>
                <a:spcPct val="120000"/>
              </a:lnSpc>
              <a:spcBef>
                <a:spcPts val="1000"/>
              </a:spcBef>
              <a:spcAft>
                <a:spcPts val="0"/>
              </a:spcAft>
              <a:buSzPts val="3200"/>
              <a:buNone/>
            </a:pPr>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WHAT IS DEFAULT?</a:t>
            </a:r>
            <a:endParaRPr/>
          </a:p>
        </p:txBody>
      </p:sp>
      <p:sp>
        <p:nvSpPr>
          <p:cNvPr id="296" name="Google Shape;296;p43"/>
          <p:cNvSpPr txBox="1">
            <a:spLocks noGrp="1"/>
          </p:cNvSpPr>
          <p:nvPr>
            <p:ph type="body" idx="1"/>
          </p:nvPr>
        </p:nvSpPr>
        <p:spPr>
          <a:xfrm>
            <a:off x="687976" y="1674300"/>
            <a:ext cx="10394707" cy="4004894"/>
          </a:xfrm>
          <a:prstGeom prst="rect">
            <a:avLst/>
          </a:prstGeom>
          <a:noFill/>
          <a:ln>
            <a:noFill/>
          </a:ln>
        </p:spPr>
        <p:txBody>
          <a:bodyPr spcFirstLastPara="1" wrap="square" lIns="91425" tIns="45700" rIns="91425" bIns="45700" anchor="ctr" anchorCtr="0">
            <a:normAutofit fontScale="92500" lnSpcReduction="10000"/>
          </a:bodyPr>
          <a:lstStyle/>
          <a:p>
            <a:pPr marL="274320" lvl="0" indent="-274320" algn="l" rtl="0">
              <a:lnSpc>
                <a:spcPct val="100000"/>
              </a:lnSpc>
              <a:spcBef>
                <a:spcPts val="0"/>
              </a:spcBef>
              <a:spcAft>
                <a:spcPts val="0"/>
              </a:spcAft>
              <a:buClr>
                <a:srgbClr val="9E8E5C"/>
              </a:buClr>
              <a:buSzPct val="85000"/>
              <a:buNone/>
            </a:pPr>
            <a:r>
              <a:rPr lang="en-US" sz="2300" cap="none" dirty="0">
                <a:solidFill>
                  <a:srgbClr val="000000"/>
                </a:solidFill>
                <a:latin typeface="Arial"/>
                <a:ea typeface="Arial"/>
                <a:cs typeface="Arial"/>
                <a:sym typeface="Arial"/>
              </a:rPr>
              <a:t>Default</a:t>
            </a:r>
            <a:endParaRPr dirty="0"/>
          </a:p>
          <a:p>
            <a:pPr marL="274320" lvl="0" indent="-274320" algn="l" rtl="0">
              <a:lnSpc>
                <a:spcPct val="100000"/>
              </a:lnSpc>
              <a:spcBef>
                <a:spcPts val="425"/>
              </a:spcBef>
              <a:spcAft>
                <a:spcPts val="0"/>
              </a:spcAft>
              <a:buClr>
                <a:srgbClr val="9E8E5C"/>
              </a:buClr>
              <a:buSzPct val="85000"/>
              <a:buNone/>
            </a:pPr>
            <a:r>
              <a:rPr lang="en-US" sz="2300" cap="none" dirty="0">
                <a:solidFill>
                  <a:srgbClr val="000000"/>
                </a:solidFill>
                <a:latin typeface="Arial"/>
                <a:ea typeface="Arial"/>
                <a:cs typeface="Arial"/>
                <a:sym typeface="Arial"/>
              </a:rPr>
              <a:t>	</a:t>
            </a:r>
            <a:r>
              <a:rPr lang="en-US" sz="1500" cap="none" dirty="0">
                <a:solidFill>
                  <a:srgbClr val="000000"/>
                </a:solidFill>
                <a:latin typeface="Arial"/>
                <a:ea typeface="Arial"/>
                <a:cs typeface="Arial"/>
                <a:sym typeface="Arial"/>
              </a:rPr>
              <a:t>If a loan remains delinquent, you will default. If you default, the entire unpaid balance and any accrued collection fees on the applicable loans will become immediately due and payable.</a:t>
            </a:r>
            <a:endParaRPr dirty="0"/>
          </a:p>
          <a:p>
            <a:pPr marL="274320" lvl="0" indent="-274320" algn="l" rtl="0">
              <a:lnSpc>
                <a:spcPct val="100000"/>
              </a:lnSpc>
              <a:spcBef>
                <a:spcPts val="314"/>
              </a:spcBef>
              <a:spcAft>
                <a:spcPts val="0"/>
              </a:spcAft>
              <a:buClr>
                <a:srgbClr val="9E8E5C"/>
              </a:buClr>
              <a:buSzPct val="85000"/>
              <a:buNone/>
            </a:pPr>
            <a:endParaRPr sz="1700" cap="none" dirty="0">
              <a:solidFill>
                <a:srgbClr val="000000"/>
              </a:solidFill>
              <a:latin typeface="Arial"/>
              <a:ea typeface="Arial"/>
              <a:cs typeface="Arial"/>
              <a:sym typeface="Arial"/>
            </a:endParaRPr>
          </a:p>
          <a:p>
            <a:pPr marL="274320" lvl="0" indent="-274320" algn="l" rtl="0">
              <a:lnSpc>
                <a:spcPct val="100000"/>
              </a:lnSpc>
              <a:spcBef>
                <a:spcPts val="407"/>
              </a:spcBef>
              <a:spcAft>
                <a:spcPts val="0"/>
              </a:spcAft>
              <a:buClr>
                <a:srgbClr val="9E8E5C"/>
              </a:buClr>
              <a:buSzPct val="85000"/>
              <a:buNone/>
            </a:pPr>
            <a:r>
              <a:rPr lang="en-US" sz="2200" cap="none" dirty="0">
                <a:solidFill>
                  <a:srgbClr val="000000"/>
                </a:solidFill>
                <a:latin typeface="Arial"/>
                <a:ea typeface="Arial"/>
                <a:cs typeface="Arial"/>
                <a:sym typeface="Arial"/>
              </a:rPr>
              <a:t>Consequences of default may include any or all of the following</a:t>
            </a:r>
            <a:r>
              <a:rPr lang="en-US" cap="none" dirty="0">
                <a:solidFill>
                  <a:srgbClr val="000000"/>
                </a:solidFill>
                <a:latin typeface="Arial"/>
                <a:ea typeface="Arial"/>
                <a:cs typeface="Arial"/>
                <a:sym typeface="Arial"/>
              </a:rPr>
              <a:t>:</a:t>
            </a:r>
            <a:endParaRPr dirty="0"/>
          </a:p>
          <a:p>
            <a:pPr marL="548640" lvl="1" indent="-274320" algn="l" rtl="0">
              <a:lnSpc>
                <a:spcPct val="100000"/>
              </a:lnSpc>
              <a:spcBef>
                <a:spcPts val="296"/>
              </a:spcBef>
              <a:spcAft>
                <a:spcPts val="0"/>
              </a:spcAft>
              <a:buClr>
                <a:srgbClr val="A09781"/>
              </a:buClr>
              <a:buSzPct val="70000"/>
              <a:buFont typeface="Noto Sans Symbols"/>
              <a:buChar char="⮚"/>
            </a:pPr>
            <a:r>
              <a:rPr lang="en-US" sz="1600" cap="none" dirty="0">
                <a:solidFill>
                  <a:srgbClr val="37302A"/>
                </a:solidFill>
                <a:latin typeface="Arial"/>
                <a:ea typeface="Arial"/>
                <a:cs typeface="Arial"/>
                <a:sym typeface="Arial"/>
              </a:rPr>
              <a:t>Damage to your credit rating</a:t>
            </a:r>
            <a:endParaRPr dirty="0"/>
          </a:p>
          <a:p>
            <a:pPr marL="548640" lvl="1" indent="-274320" algn="l" rtl="0">
              <a:lnSpc>
                <a:spcPct val="100000"/>
              </a:lnSpc>
              <a:spcBef>
                <a:spcPts val="296"/>
              </a:spcBef>
              <a:spcAft>
                <a:spcPts val="0"/>
              </a:spcAft>
              <a:buClr>
                <a:srgbClr val="A09781"/>
              </a:buClr>
              <a:buSzPct val="70000"/>
              <a:buFont typeface="Noto Sans Symbols"/>
              <a:buChar char="⮚"/>
            </a:pPr>
            <a:r>
              <a:rPr lang="en-US" sz="1600" cap="none" dirty="0">
                <a:solidFill>
                  <a:srgbClr val="37302A"/>
                </a:solidFill>
                <a:latin typeface="Arial"/>
                <a:ea typeface="Arial"/>
                <a:cs typeface="Arial"/>
                <a:sym typeface="Arial"/>
              </a:rPr>
              <a:t>Garnishment of your wages</a:t>
            </a:r>
            <a:endParaRPr dirty="0"/>
          </a:p>
          <a:p>
            <a:pPr marL="548640" lvl="1" indent="-274320" algn="l" rtl="0">
              <a:lnSpc>
                <a:spcPct val="100000"/>
              </a:lnSpc>
              <a:spcBef>
                <a:spcPts val="296"/>
              </a:spcBef>
              <a:spcAft>
                <a:spcPts val="0"/>
              </a:spcAft>
              <a:buClr>
                <a:srgbClr val="A09781"/>
              </a:buClr>
              <a:buSzPct val="70000"/>
              <a:buFont typeface="Noto Sans Symbols"/>
              <a:buChar char="⮚"/>
            </a:pPr>
            <a:r>
              <a:rPr lang="en-US" sz="1600" cap="none" dirty="0">
                <a:solidFill>
                  <a:srgbClr val="37302A"/>
                </a:solidFill>
                <a:latin typeface="Arial"/>
                <a:ea typeface="Arial"/>
                <a:cs typeface="Arial"/>
                <a:sym typeface="Arial"/>
              </a:rPr>
              <a:t>Legal action against you</a:t>
            </a:r>
            <a:endParaRPr dirty="0"/>
          </a:p>
          <a:p>
            <a:pPr marL="548640" lvl="1" indent="-274320" algn="l" rtl="0">
              <a:lnSpc>
                <a:spcPct val="100000"/>
              </a:lnSpc>
              <a:spcBef>
                <a:spcPts val="296"/>
              </a:spcBef>
              <a:spcAft>
                <a:spcPts val="0"/>
              </a:spcAft>
              <a:buClr>
                <a:srgbClr val="A09781"/>
              </a:buClr>
              <a:buSzPct val="70000"/>
              <a:buFont typeface="Noto Sans Symbols"/>
              <a:buChar char="⮚"/>
            </a:pPr>
            <a:r>
              <a:rPr lang="en-US" sz="1600" cap="none" dirty="0">
                <a:solidFill>
                  <a:srgbClr val="37302A"/>
                </a:solidFill>
                <a:latin typeface="Arial"/>
                <a:ea typeface="Arial"/>
                <a:cs typeface="Arial"/>
                <a:sym typeface="Arial"/>
              </a:rPr>
              <a:t>Collection charges (including attorney fees) being assessed against you</a:t>
            </a:r>
            <a:endParaRPr dirty="0"/>
          </a:p>
          <a:p>
            <a:pPr marL="548640" lvl="1" indent="-274320" algn="l" rtl="0">
              <a:lnSpc>
                <a:spcPct val="100000"/>
              </a:lnSpc>
              <a:spcBef>
                <a:spcPts val="296"/>
              </a:spcBef>
              <a:spcAft>
                <a:spcPts val="0"/>
              </a:spcAft>
              <a:buClr>
                <a:srgbClr val="A09781"/>
              </a:buClr>
              <a:buSzPct val="70000"/>
              <a:buFont typeface="Noto Sans Symbols"/>
              <a:buChar char="⮚"/>
            </a:pPr>
            <a:r>
              <a:rPr lang="en-US" sz="1600" cap="none" dirty="0">
                <a:solidFill>
                  <a:srgbClr val="37302A"/>
                </a:solidFill>
                <a:latin typeface="Arial"/>
                <a:ea typeface="Arial"/>
                <a:cs typeface="Arial"/>
                <a:sym typeface="Arial"/>
              </a:rPr>
              <a:t>Loss of deferment eligibility</a:t>
            </a:r>
            <a:endParaRPr dirty="0"/>
          </a:p>
          <a:p>
            <a:pPr marL="548640" lvl="1" indent="-274320" algn="l" rtl="0">
              <a:lnSpc>
                <a:spcPct val="100000"/>
              </a:lnSpc>
              <a:spcBef>
                <a:spcPts val="296"/>
              </a:spcBef>
              <a:spcAft>
                <a:spcPts val="0"/>
              </a:spcAft>
              <a:buClr>
                <a:srgbClr val="A09781"/>
              </a:buClr>
              <a:buSzPct val="70000"/>
              <a:buFont typeface="Noto Sans Symbols"/>
              <a:buChar char="⮚"/>
            </a:pPr>
            <a:r>
              <a:rPr lang="en-US" sz="1600" cap="none" dirty="0">
                <a:solidFill>
                  <a:srgbClr val="37302A"/>
                </a:solidFill>
                <a:latin typeface="Arial"/>
                <a:ea typeface="Arial"/>
                <a:cs typeface="Arial"/>
                <a:sym typeface="Arial"/>
              </a:rPr>
              <a:t> Loss of your professional license</a:t>
            </a:r>
            <a:endParaRPr dirty="0"/>
          </a:p>
          <a:p>
            <a:pPr marL="548640" lvl="1" indent="-274320" algn="l" rtl="0">
              <a:lnSpc>
                <a:spcPct val="100000"/>
              </a:lnSpc>
              <a:spcBef>
                <a:spcPts val="296"/>
              </a:spcBef>
              <a:spcAft>
                <a:spcPts val="0"/>
              </a:spcAft>
              <a:buClr>
                <a:srgbClr val="A09781"/>
              </a:buClr>
              <a:buSzPct val="70000"/>
              <a:buFont typeface="Noto Sans Symbols"/>
              <a:buChar char="⮚"/>
            </a:pPr>
            <a:r>
              <a:rPr lang="en-US" sz="1600" cap="none" dirty="0">
                <a:solidFill>
                  <a:srgbClr val="37302A"/>
                </a:solidFill>
                <a:latin typeface="Arial"/>
                <a:ea typeface="Arial"/>
                <a:cs typeface="Arial"/>
                <a:sym typeface="Arial"/>
              </a:rPr>
              <a:t>An increase in the interest rate on your loan</a:t>
            </a:r>
            <a:endParaRPr dirty="0"/>
          </a:p>
          <a:p>
            <a:pPr marL="548640" lvl="1" indent="-274320" algn="l" rtl="0">
              <a:lnSpc>
                <a:spcPct val="100000"/>
              </a:lnSpc>
              <a:spcBef>
                <a:spcPts val="296"/>
              </a:spcBef>
              <a:spcAft>
                <a:spcPts val="0"/>
              </a:spcAft>
              <a:buClr>
                <a:srgbClr val="A09781"/>
              </a:buClr>
              <a:buSzPct val="70000"/>
              <a:buFont typeface="Noto Sans Symbols"/>
              <a:buChar char="⮚"/>
            </a:pPr>
            <a:r>
              <a:rPr lang="en-US" sz="1600" cap="none" dirty="0">
                <a:solidFill>
                  <a:srgbClr val="37302A"/>
                </a:solidFill>
                <a:latin typeface="Arial"/>
                <a:ea typeface="Arial"/>
                <a:cs typeface="Arial"/>
                <a:sym typeface="Arial"/>
              </a:rPr>
              <a:t>Withholding of your federal and state income tax refunds</a:t>
            </a:r>
            <a:endParaRPr dirty="0"/>
          </a:p>
          <a:p>
            <a:pPr marL="548640" lvl="1" indent="-274320" algn="l" rtl="0">
              <a:lnSpc>
                <a:spcPct val="100000"/>
              </a:lnSpc>
              <a:spcBef>
                <a:spcPts val="296"/>
              </a:spcBef>
              <a:spcAft>
                <a:spcPts val="0"/>
              </a:spcAft>
              <a:buClr>
                <a:srgbClr val="A09781"/>
              </a:buClr>
              <a:buSzPct val="70000"/>
              <a:buFont typeface="Noto Sans Symbols"/>
              <a:buChar char="⮚"/>
            </a:pPr>
            <a:r>
              <a:rPr lang="en-US" sz="1600" cap="none" dirty="0">
                <a:solidFill>
                  <a:srgbClr val="37302A"/>
                </a:solidFill>
                <a:latin typeface="Arial"/>
                <a:ea typeface="Arial"/>
                <a:cs typeface="Arial"/>
                <a:sym typeface="Arial"/>
              </a:rPr>
              <a:t>Loss of eligibility for state and federal financial aid</a:t>
            </a:r>
            <a:endParaRPr dirty="0"/>
          </a:p>
          <a:p>
            <a:pPr marL="548640" lvl="1" indent="-274320" algn="l" rtl="0">
              <a:lnSpc>
                <a:spcPct val="100000"/>
              </a:lnSpc>
              <a:spcBef>
                <a:spcPts val="296"/>
              </a:spcBef>
              <a:spcAft>
                <a:spcPts val="0"/>
              </a:spcAft>
              <a:buClr>
                <a:srgbClr val="A09781"/>
              </a:buClr>
              <a:buSzPct val="70000"/>
              <a:buFont typeface="Noto Sans Symbols"/>
              <a:buChar char="⮚"/>
            </a:pPr>
            <a:r>
              <a:rPr lang="en-US" sz="1600" cap="none" dirty="0">
                <a:solidFill>
                  <a:srgbClr val="37302A"/>
                </a:solidFill>
                <a:latin typeface="Arial"/>
                <a:ea typeface="Arial"/>
                <a:cs typeface="Arial"/>
                <a:sym typeface="Arial"/>
              </a:rPr>
              <a:t>Loss of other state or federal payments</a:t>
            </a:r>
            <a:endParaRPr dirty="0"/>
          </a:p>
          <a:p>
            <a:pPr marL="228600" lvl="0" indent="-40639" algn="l" rtl="0">
              <a:lnSpc>
                <a:spcPct val="120000"/>
              </a:lnSpc>
              <a:spcBef>
                <a:spcPts val="1000"/>
              </a:spcBef>
              <a:spcAft>
                <a:spcPts val="0"/>
              </a:spcAft>
              <a:buSzPct val="160000"/>
              <a:buNone/>
            </a:pPr>
            <a:endParaRPr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CAN’T MAKE YOUR PAYMENT?</a:t>
            </a:r>
            <a:endParaRPr/>
          </a:p>
        </p:txBody>
      </p:sp>
      <p:sp>
        <p:nvSpPr>
          <p:cNvPr id="302" name="Google Shape;302;p44"/>
          <p:cNvSpPr txBox="1">
            <a:spLocks noGrp="1"/>
          </p:cNvSpPr>
          <p:nvPr>
            <p:ph type="body" idx="1"/>
          </p:nvPr>
        </p:nvSpPr>
        <p:spPr>
          <a:xfrm>
            <a:off x="612396" y="1837766"/>
            <a:ext cx="10468111" cy="353682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90"/>
              <a:buNone/>
            </a:pPr>
            <a:r>
              <a:rPr lang="en-US" sz="1400" cap="none" dirty="0">
                <a:solidFill>
                  <a:srgbClr val="000000"/>
                </a:solidFill>
                <a:latin typeface="Arial"/>
                <a:ea typeface="Arial"/>
                <a:cs typeface="Arial"/>
                <a:sym typeface="Arial"/>
              </a:rPr>
              <a:t>If you're having trouble making payments on your loans, contact your loan servicer or your school loan advisors as soon as possible to discuss options that may help you.</a:t>
            </a:r>
            <a:endParaRPr dirty="0"/>
          </a:p>
          <a:p>
            <a:pPr marL="228600" lvl="0" indent="-228600" algn="l" rtl="0">
              <a:lnSpc>
                <a:spcPct val="100000"/>
              </a:lnSpc>
              <a:spcBef>
                <a:spcPts val="280"/>
              </a:spcBef>
              <a:spcAft>
                <a:spcPts val="0"/>
              </a:spcAft>
              <a:buSzPts val="1190"/>
              <a:buChar char="•"/>
            </a:pPr>
            <a:r>
              <a:rPr lang="en-US" sz="1400" cap="none" dirty="0">
                <a:solidFill>
                  <a:srgbClr val="000000"/>
                </a:solidFill>
                <a:latin typeface="Arial"/>
                <a:ea typeface="Arial"/>
                <a:cs typeface="Arial"/>
                <a:sym typeface="Arial"/>
              </a:rPr>
              <a:t>Options include:</a:t>
            </a:r>
            <a:endParaRPr dirty="0"/>
          </a:p>
          <a:p>
            <a:pPr marL="560070" lvl="1" indent="-285749" algn="l" rtl="0">
              <a:lnSpc>
                <a:spcPct val="100000"/>
              </a:lnSpc>
              <a:spcBef>
                <a:spcPts val="280"/>
              </a:spcBef>
              <a:spcAft>
                <a:spcPts val="0"/>
              </a:spcAft>
              <a:buSzPts val="980"/>
              <a:buChar char="•"/>
            </a:pPr>
            <a:r>
              <a:rPr lang="en-US" sz="1400" cap="none" dirty="0">
                <a:solidFill>
                  <a:srgbClr val="37302A"/>
                </a:solidFill>
                <a:latin typeface="Arial"/>
                <a:ea typeface="Arial"/>
                <a:cs typeface="Arial"/>
                <a:sym typeface="Arial"/>
              </a:rPr>
              <a:t>Changing repayment plans</a:t>
            </a:r>
            <a:endParaRPr dirty="0"/>
          </a:p>
          <a:p>
            <a:pPr marL="560070" lvl="1" indent="-285749" algn="l" rtl="0">
              <a:lnSpc>
                <a:spcPct val="100000"/>
              </a:lnSpc>
              <a:spcBef>
                <a:spcPts val="280"/>
              </a:spcBef>
              <a:spcAft>
                <a:spcPts val="0"/>
              </a:spcAft>
              <a:buSzPts val="980"/>
              <a:buChar char="•"/>
            </a:pPr>
            <a:r>
              <a:rPr lang="en-US" sz="1400" b="1" cap="none" dirty="0">
                <a:solidFill>
                  <a:srgbClr val="264A6D"/>
                </a:solidFill>
                <a:latin typeface="Arial"/>
                <a:ea typeface="Arial"/>
                <a:cs typeface="Arial"/>
                <a:sym typeface="Arial"/>
              </a:rPr>
              <a:t>Deferment</a:t>
            </a:r>
            <a:r>
              <a:rPr lang="en-US" sz="1400" b="1" cap="none" dirty="0">
                <a:solidFill>
                  <a:srgbClr val="37302A"/>
                </a:solidFill>
                <a:latin typeface="Arial"/>
                <a:ea typeface="Arial"/>
                <a:cs typeface="Arial"/>
                <a:sym typeface="Arial"/>
              </a:rPr>
              <a:t>,</a:t>
            </a:r>
            <a:r>
              <a:rPr lang="en-US" sz="1400" cap="none" dirty="0">
                <a:solidFill>
                  <a:srgbClr val="37302A"/>
                </a:solidFill>
                <a:latin typeface="Arial"/>
                <a:ea typeface="Arial"/>
                <a:cs typeface="Arial"/>
                <a:sym typeface="Arial"/>
              </a:rPr>
              <a:t> if you meet certain requirements (for example, if you are unable to find full-time employment, or are experiencing an economic hardship). A deferment allows you to temporarily stop making payments on your loan.</a:t>
            </a:r>
            <a:endParaRPr dirty="0"/>
          </a:p>
          <a:p>
            <a:pPr marL="560070" lvl="1" indent="-285749" algn="l" rtl="0">
              <a:lnSpc>
                <a:spcPct val="100000"/>
              </a:lnSpc>
              <a:spcBef>
                <a:spcPts val="280"/>
              </a:spcBef>
              <a:spcAft>
                <a:spcPts val="0"/>
              </a:spcAft>
              <a:buSzPts val="980"/>
              <a:buChar char="•"/>
            </a:pPr>
            <a:r>
              <a:rPr lang="en-US" sz="1400" b="1" cap="none" dirty="0">
                <a:solidFill>
                  <a:srgbClr val="264A6D"/>
                </a:solidFill>
                <a:latin typeface="Arial"/>
                <a:ea typeface="Arial"/>
                <a:cs typeface="Arial"/>
                <a:sym typeface="Arial"/>
              </a:rPr>
              <a:t>Forbearance</a:t>
            </a:r>
            <a:r>
              <a:rPr lang="en-US" sz="1400" b="1" cap="none" dirty="0">
                <a:solidFill>
                  <a:srgbClr val="37302A"/>
                </a:solidFill>
                <a:latin typeface="Arial"/>
                <a:ea typeface="Arial"/>
                <a:cs typeface="Arial"/>
                <a:sym typeface="Arial"/>
              </a:rPr>
              <a:t>, </a:t>
            </a:r>
            <a:r>
              <a:rPr lang="en-US" sz="1400" cap="none" dirty="0">
                <a:solidFill>
                  <a:srgbClr val="37302A"/>
                </a:solidFill>
                <a:latin typeface="Arial"/>
                <a:ea typeface="Arial"/>
                <a:cs typeface="Arial"/>
                <a:sym typeface="Arial"/>
              </a:rPr>
              <a:t>if you don't meet the eligibility requirements for a deferment but are temporarily unable to make your loan payments. Forbearance allows you to temporarily stop making payments on your loan, temporarily make smaller payments, or extend the time for making payments.</a:t>
            </a:r>
            <a:endParaRPr dirty="0"/>
          </a:p>
          <a:p>
            <a:pPr marL="228600" lvl="0" indent="-228600" algn="l" rtl="0">
              <a:lnSpc>
                <a:spcPct val="100000"/>
              </a:lnSpc>
              <a:spcBef>
                <a:spcPts val="280"/>
              </a:spcBef>
              <a:spcAft>
                <a:spcPts val="0"/>
              </a:spcAft>
              <a:buSzPts val="1190"/>
              <a:buChar char="•"/>
            </a:pPr>
            <a:r>
              <a:rPr lang="en-US" sz="1400" cap="none" dirty="0">
                <a:solidFill>
                  <a:srgbClr val="000000"/>
                </a:solidFill>
                <a:latin typeface="Arial"/>
                <a:ea typeface="Arial"/>
                <a:cs typeface="Arial"/>
                <a:sym typeface="Arial"/>
              </a:rPr>
              <a:t>If you stop making payments and don't get a deferment or forbearance, your loan could go into default, which has serious consequences! </a:t>
            </a:r>
            <a:endParaRPr dirty="0"/>
          </a:p>
          <a:p>
            <a:pPr marL="228600" lvl="0" indent="-228600" algn="l" rtl="0">
              <a:lnSpc>
                <a:spcPct val="100000"/>
              </a:lnSpc>
              <a:spcBef>
                <a:spcPts val="280"/>
              </a:spcBef>
              <a:spcAft>
                <a:spcPts val="0"/>
              </a:spcAft>
              <a:buSzPts val="1190"/>
              <a:buChar char="•"/>
            </a:pPr>
            <a:r>
              <a:rPr lang="en-US" sz="1400" cap="none" dirty="0">
                <a:solidFill>
                  <a:srgbClr val="000000"/>
                </a:solidFill>
                <a:latin typeface="Arial"/>
                <a:ea typeface="Arial"/>
                <a:cs typeface="Arial"/>
                <a:sym typeface="Arial"/>
              </a:rPr>
              <a:t>You must be aware that a deferment or forbearance is for a limited time, and it must be renewed if eligible.</a:t>
            </a:r>
            <a:endParaRPr dirty="0"/>
          </a:p>
          <a:p>
            <a:pPr marL="228600" lvl="0" indent="-25400" algn="l" rtl="0">
              <a:lnSpc>
                <a:spcPct val="120000"/>
              </a:lnSpc>
              <a:spcBef>
                <a:spcPts val="1000"/>
              </a:spcBef>
              <a:spcAft>
                <a:spcPts val="0"/>
              </a:spcAft>
              <a:buSzPts val="3200"/>
              <a:buNone/>
            </a:pPr>
            <a:endParaRPr dirty="0"/>
          </a:p>
        </p:txBody>
      </p:sp>
      <p:pic>
        <p:nvPicPr>
          <p:cNvPr id="303" name="Google Shape;303;p44" descr="C:\Users\ptrantham\AppData\Local\Microsoft\Windows\Temporary Internet Files\Content.IE5\MW3JRTTX\MC900230754[1].wmf"/>
          <p:cNvPicPr preferRelativeResize="0"/>
          <p:nvPr/>
        </p:nvPicPr>
        <p:blipFill rotWithShape="1">
          <a:blip r:embed="rId4">
            <a:alphaModFix/>
          </a:blip>
          <a:srcRect/>
          <a:stretch/>
        </p:blipFill>
        <p:spPr>
          <a:xfrm>
            <a:off x="10166107" y="4261130"/>
            <a:ext cx="1828800" cy="2226912"/>
          </a:xfrm>
          <a:prstGeom prst="rect">
            <a:avLst/>
          </a:prstGeom>
          <a:noFill/>
          <a:ln>
            <a:no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dirty="0"/>
              <a:t>BUDGET ALLOCATION OF AWARDS</a:t>
            </a:r>
            <a:endParaRPr dirty="0"/>
          </a:p>
        </p:txBody>
      </p:sp>
      <p:sp>
        <p:nvSpPr>
          <p:cNvPr id="309" name="Google Shape;309;p45"/>
          <p:cNvSpPr txBox="1">
            <a:spLocks noGrp="1"/>
          </p:cNvSpPr>
          <p:nvPr>
            <p:ph type="body" idx="1"/>
          </p:nvPr>
        </p:nvSpPr>
        <p:spPr>
          <a:xfrm>
            <a:off x="685801" y="1837765"/>
            <a:ext cx="10394707" cy="3311189"/>
          </a:xfrm>
          <a:prstGeom prst="rect">
            <a:avLst/>
          </a:prstGeom>
          <a:noFill/>
          <a:ln>
            <a:noFill/>
          </a:ln>
        </p:spPr>
        <p:txBody>
          <a:bodyPr spcFirstLastPara="1" wrap="square" lIns="91425" tIns="45700" rIns="91425" bIns="45700" anchor="ctr" anchorCtr="0">
            <a:normAutofit fontScale="85000" lnSpcReduction="20000"/>
          </a:bodyPr>
          <a:lstStyle/>
          <a:p>
            <a:pPr marL="274320" lvl="0" indent="-274320" algn="l" rtl="0">
              <a:lnSpc>
                <a:spcPct val="100000"/>
              </a:lnSpc>
              <a:spcBef>
                <a:spcPts val="0"/>
              </a:spcBef>
              <a:spcAft>
                <a:spcPts val="0"/>
              </a:spcAft>
              <a:buClr>
                <a:srgbClr val="9E8E5C"/>
              </a:buClr>
              <a:buSzPct val="85000"/>
              <a:buFont typeface="Noto Sans Symbols"/>
              <a:buChar char="⮚"/>
            </a:pPr>
            <a:r>
              <a:rPr lang="en-US" sz="2400" cap="none" dirty="0">
                <a:solidFill>
                  <a:srgbClr val="000000"/>
                </a:solidFill>
                <a:latin typeface="Arial"/>
                <a:ea typeface="Arial"/>
                <a:cs typeface="Arial"/>
                <a:sym typeface="Arial"/>
              </a:rPr>
              <a:t>Cost of Attendance Budget determines your loan amount available.  Your TOTAL aid package may not exceed your </a:t>
            </a:r>
            <a:br>
              <a:rPr lang="en-US" sz="2400" cap="none" dirty="0">
                <a:solidFill>
                  <a:srgbClr val="000000"/>
                </a:solidFill>
                <a:latin typeface="Arial"/>
                <a:ea typeface="Arial"/>
                <a:cs typeface="Arial"/>
                <a:sym typeface="Arial"/>
              </a:rPr>
            </a:br>
            <a:r>
              <a:rPr lang="en-US" sz="2400" cap="none" dirty="0">
                <a:solidFill>
                  <a:srgbClr val="000000"/>
                </a:solidFill>
                <a:latin typeface="Arial"/>
                <a:ea typeface="Arial"/>
                <a:cs typeface="Arial"/>
                <a:sym typeface="Arial"/>
              </a:rPr>
              <a:t>cost of attendance.</a:t>
            </a:r>
            <a:br>
              <a:rPr lang="en-US" sz="2400" cap="none" dirty="0">
                <a:solidFill>
                  <a:srgbClr val="000000"/>
                </a:solidFill>
                <a:latin typeface="Arial"/>
                <a:ea typeface="Arial"/>
                <a:cs typeface="Arial"/>
                <a:sym typeface="Arial"/>
              </a:rPr>
            </a:br>
            <a:endParaRPr sz="2400" cap="none" dirty="0">
              <a:solidFill>
                <a:srgbClr val="000000"/>
              </a:solidFill>
              <a:latin typeface="Arial"/>
              <a:ea typeface="Arial"/>
              <a:cs typeface="Arial"/>
              <a:sym typeface="Arial"/>
            </a:endParaRPr>
          </a:p>
          <a:p>
            <a:pPr marL="731520" lvl="1" indent="-274319" algn="l" rtl="0">
              <a:lnSpc>
                <a:spcPct val="100000"/>
              </a:lnSpc>
              <a:spcBef>
                <a:spcPts val="221"/>
              </a:spcBef>
              <a:spcAft>
                <a:spcPts val="0"/>
              </a:spcAft>
              <a:buClr>
                <a:srgbClr val="9E8E5C"/>
              </a:buClr>
              <a:buSzPct val="85000"/>
              <a:buNone/>
            </a:pPr>
            <a:r>
              <a:rPr lang="en-US" sz="1300" i="1" u="sng" cap="none" dirty="0">
                <a:solidFill>
                  <a:srgbClr val="000000"/>
                </a:solidFill>
                <a:latin typeface="Arial"/>
                <a:ea typeface="Arial"/>
                <a:cs typeface="Arial"/>
                <a:sym typeface="Arial"/>
              </a:rPr>
              <a:t>Example:</a:t>
            </a:r>
            <a:endParaRPr dirty="0"/>
          </a:p>
          <a:p>
            <a:pPr marL="731520" lvl="1" indent="-274319" algn="l" rtl="0">
              <a:lnSpc>
                <a:spcPct val="100000"/>
              </a:lnSpc>
              <a:spcBef>
                <a:spcPts val="272"/>
              </a:spcBef>
              <a:spcAft>
                <a:spcPts val="0"/>
              </a:spcAft>
              <a:buClr>
                <a:srgbClr val="9E8E5C"/>
              </a:buClr>
              <a:buSzPct val="85000"/>
              <a:buNone/>
            </a:pPr>
            <a:r>
              <a:rPr lang="en-US" sz="1600" cap="none" dirty="0">
                <a:solidFill>
                  <a:srgbClr val="000000"/>
                </a:solidFill>
                <a:latin typeface="Arial"/>
                <a:ea typeface="Arial"/>
                <a:cs typeface="Arial"/>
                <a:sym typeface="Arial"/>
              </a:rPr>
              <a:t>$6, 800  budget for each semester - Fall/Spring</a:t>
            </a:r>
            <a:endParaRPr dirty="0"/>
          </a:p>
          <a:p>
            <a:pPr marL="731520" lvl="1" indent="-274319" algn="l" rtl="0">
              <a:lnSpc>
                <a:spcPct val="100000"/>
              </a:lnSpc>
              <a:spcBef>
                <a:spcPts val="272"/>
              </a:spcBef>
              <a:spcAft>
                <a:spcPts val="0"/>
              </a:spcAft>
              <a:buClr>
                <a:srgbClr val="9E8E5C"/>
              </a:buClr>
              <a:buSzPct val="85000"/>
              <a:buNone/>
            </a:pPr>
            <a:r>
              <a:rPr lang="en-US" sz="1600" cap="none" dirty="0">
                <a:solidFill>
                  <a:srgbClr val="000000"/>
                </a:solidFill>
                <a:latin typeface="Arial"/>
                <a:ea typeface="Arial"/>
                <a:cs typeface="Arial"/>
                <a:sym typeface="Arial"/>
              </a:rPr>
              <a:t>-$3,698  Pell for full time status/semester </a:t>
            </a:r>
            <a:r>
              <a:rPr lang="en-US" sz="1400" i="1" cap="none" dirty="0">
                <a:solidFill>
                  <a:srgbClr val="000000"/>
                </a:solidFill>
                <a:latin typeface="Arial"/>
                <a:ea typeface="Arial"/>
                <a:cs typeface="Arial"/>
                <a:sym typeface="Arial"/>
              </a:rPr>
              <a:t>(if qualified for maximum Pell award)</a:t>
            </a:r>
            <a:r>
              <a:rPr lang="en-US" sz="1600" cap="none" dirty="0">
                <a:solidFill>
                  <a:srgbClr val="000000"/>
                </a:solidFill>
                <a:latin typeface="Arial"/>
                <a:ea typeface="Arial"/>
                <a:cs typeface="Arial"/>
                <a:sym typeface="Arial"/>
              </a:rPr>
              <a:t>	</a:t>
            </a:r>
            <a:endParaRPr dirty="0"/>
          </a:p>
          <a:p>
            <a:pPr marL="731520" lvl="1" indent="-274319" algn="l" rtl="0">
              <a:lnSpc>
                <a:spcPct val="100000"/>
              </a:lnSpc>
              <a:spcBef>
                <a:spcPts val="272"/>
              </a:spcBef>
              <a:spcAft>
                <a:spcPts val="0"/>
              </a:spcAft>
              <a:buClr>
                <a:srgbClr val="9E8E5C"/>
              </a:buClr>
              <a:buSzPct val="85000"/>
              <a:buNone/>
            </a:pPr>
            <a:r>
              <a:rPr lang="en-US" sz="1600" cap="none" dirty="0">
                <a:solidFill>
                  <a:srgbClr val="000000"/>
                </a:solidFill>
                <a:latin typeface="Arial"/>
                <a:ea typeface="Arial"/>
                <a:cs typeface="Arial"/>
                <a:sym typeface="Arial"/>
              </a:rPr>
              <a:t>-$1,000  AR Challenge Scholarship each term			</a:t>
            </a:r>
            <a:endParaRPr sz="1200" cap="none" dirty="0">
              <a:solidFill>
                <a:srgbClr val="000000"/>
              </a:solidFill>
              <a:latin typeface="Arial"/>
              <a:ea typeface="Arial"/>
              <a:cs typeface="Arial"/>
              <a:sym typeface="Arial"/>
            </a:endParaRPr>
          </a:p>
          <a:p>
            <a:pPr marL="457200" lvl="1" indent="0" algn="l" rtl="0">
              <a:lnSpc>
                <a:spcPct val="100000"/>
              </a:lnSpc>
              <a:spcBef>
                <a:spcPts val="272"/>
              </a:spcBef>
              <a:spcAft>
                <a:spcPts val="0"/>
              </a:spcAft>
              <a:buClr>
                <a:srgbClr val="9E8E5C"/>
              </a:buClr>
              <a:buSzPct val="85000"/>
              <a:buNone/>
            </a:pPr>
            <a:r>
              <a:rPr lang="en-US" sz="1600" u="sng" cap="none" dirty="0">
                <a:solidFill>
                  <a:srgbClr val="000000"/>
                </a:solidFill>
                <a:latin typeface="Arial"/>
                <a:ea typeface="Arial"/>
                <a:cs typeface="Arial"/>
                <a:sym typeface="Arial"/>
              </a:rPr>
              <a:t>-$2,250  Sub loan each term   </a:t>
            </a:r>
            <a:r>
              <a:rPr lang="en-US" sz="1000" i="1" cap="none" dirty="0">
                <a:solidFill>
                  <a:srgbClr val="000000"/>
                </a:solidFill>
                <a:latin typeface="Arial"/>
                <a:ea typeface="Arial"/>
                <a:cs typeface="Arial"/>
                <a:sym typeface="Arial"/>
              </a:rPr>
              <a:t>(sophomore level loan)                                                                                                                          </a:t>
            </a:r>
            <a:endParaRPr dirty="0"/>
          </a:p>
          <a:p>
            <a:pPr marL="457200" lvl="1" indent="0" algn="l" rtl="0">
              <a:lnSpc>
                <a:spcPct val="100000"/>
              </a:lnSpc>
              <a:spcBef>
                <a:spcPts val="272"/>
              </a:spcBef>
              <a:spcAft>
                <a:spcPts val="0"/>
              </a:spcAft>
              <a:buClr>
                <a:srgbClr val="9E8E5C"/>
              </a:buClr>
              <a:buSzPct val="85000"/>
              <a:buNone/>
            </a:pPr>
            <a:r>
              <a:rPr lang="en-US" sz="1600" b="1" u="sng" cap="none" dirty="0">
                <a:solidFill>
                  <a:srgbClr val="FF0000"/>
                </a:solidFill>
                <a:latin typeface="Arial"/>
                <a:ea typeface="Arial"/>
                <a:cs typeface="Arial"/>
                <a:sym typeface="Arial"/>
              </a:rPr>
              <a:t>$148 Unsub loan each term</a:t>
            </a:r>
            <a:endParaRPr sz="1600" u="sng" cap="none" dirty="0">
              <a:solidFill>
                <a:srgbClr val="000000"/>
              </a:solidFill>
              <a:latin typeface="Arial"/>
              <a:ea typeface="Arial"/>
              <a:cs typeface="Arial"/>
              <a:sym typeface="Arial"/>
            </a:endParaRPr>
          </a:p>
          <a:p>
            <a:pPr marL="457200" lvl="1" indent="0" algn="l" rtl="0">
              <a:lnSpc>
                <a:spcPct val="100000"/>
              </a:lnSpc>
              <a:spcBef>
                <a:spcPts val="425"/>
              </a:spcBef>
              <a:spcAft>
                <a:spcPts val="0"/>
              </a:spcAft>
              <a:buClr>
                <a:srgbClr val="9E8E5C"/>
              </a:buClr>
              <a:buSzPct val="85000"/>
              <a:buNone/>
            </a:pPr>
            <a:r>
              <a:rPr lang="en-US" sz="2500" cap="none" dirty="0">
                <a:solidFill>
                  <a:srgbClr val="000000"/>
                </a:solidFill>
                <a:latin typeface="Arial"/>
                <a:ea typeface="Arial"/>
                <a:cs typeface="Arial"/>
                <a:sym typeface="Arial"/>
              </a:rPr>
              <a:t>   $ 0 need remaining</a:t>
            </a:r>
            <a:endParaRPr dirty="0"/>
          </a:p>
          <a:p>
            <a:pPr marL="274320" lvl="0" indent="-274320" algn="l" rtl="0">
              <a:lnSpc>
                <a:spcPct val="100000"/>
              </a:lnSpc>
              <a:spcBef>
                <a:spcPts val="340"/>
              </a:spcBef>
              <a:spcAft>
                <a:spcPts val="0"/>
              </a:spcAft>
              <a:buClr>
                <a:srgbClr val="9E8E5C"/>
              </a:buClr>
              <a:buSzPct val="85000"/>
              <a:buNone/>
            </a:pPr>
            <a:endParaRPr cap="none" dirty="0">
              <a:solidFill>
                <a:srgbClr val="000000"/>
              </a:solidFill>
              <a:latin typeface="Arial"/>
              <a:ea typeface="Arial"/>
              <a:cs typeface="Arial"/>
              <a:sym typeface="Arial"/>
            </a:endParaRPr>
          </a:p>
          <a:p>
            <a:pPr marL="274320" lvl="0" indent="-274320" algn="l" rtl="0">
              <a:lnSpc>
                <a:spcPct val="100000"/>
              </a:lnSpc>
              <a:spcBef>
                <a:spcPts val="340"/>
              </a:spcBef>
              <a:spcAft>
                <a:spcPts val="0"/>
              </a:spcAft>
              <a:buClr>
                <a:srgbClr val="9E8E5C"/>
              </a:buClr>
              <a:buSzPct val="85000"/>
              <a:buNone/>
            </a:pPr>
            <a:r>
              <a:rPr lang="en-US" cap="none" dirty="0">
                <a:solidFill>
                  <a:srgbClr val="000000"/>
                </a:solidFill>
                <a:latin typeface="Arial"/>
                <a:ea typeface="Arial"/>
                <a:cs typeface="Arial"/>
                <a:sym typeface="Arial"/>
              </a:rPr>
              <a:t>Any scholarships or other aid received will cause your loan to be reduced!</a:t>
            </a:r>
            <a:endParaRPr dirty="0"/>
          </a:p>
          <a:p>
            <a:pPr marL="228600" lvl="0" indent="-55879" algn="l" rtl="0">
              <a:lnSpc>
                <a:spcPct val="120000"/>
              </a:lnSpc>
              <a:spcBef>
                <a:spcPts val="1000"/>
              </a:spcBef>
              <a:spcAft>
                <a:spcPts val="0"/>
              </a:spcAft>
              <a:buSzPct val="160000"/>
              <a:buNone/>
            </a:pPr>
            <a:endParaRPr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a:spLocks noGrp="1"/>
          </p:cNvSpPr>
          <p:nvPr>
            <p:ph type="title"/>
          </p:nvPr>
        </p:nvSpPr>
        <p:spPr>
          <a:xfrm>
            <a:off x="685801" y="685800"/>
            <a:ext cx="10394707" cy="115814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4A2CD"/>
              </a:buClr>
              <a:buSzPts val="5400"/>
              <a:buFont typeface="Impact"/>
              <a:buNone/>
            </a:pPr>
            <a:r>
              <a:rPr lang="en-US"/>
              <a:t>DEFERMENT &amp; FORBEARANCE</a:t>
            </a:r>
            <a:endParaRPr/>
          </a:p>
        </p:txBody>
      </p:sp>
      <p:sp>
        <p:nvSpPr>
          <p:cNvPr id="315" name="Google Shape;315;p46"/>
          <p:cNvSpPr txBox="1">
            <a:spLocks noGrp="1"/>
          </p:cNvSpPr>
          <p:nvPr>
            <p:ph type="body" idx="1"/>
          </p:nvPr>
        </p:nvSpPr>
        <p:spPr>
          <a:xfrm>
            <a:off x="617521" y="1672842"/>
            <a:ext cx="4856158" cy="67999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9E8E5C"/>
              </a:buClr>
              <a:buSzPts val="2125"/>
              <a:buNone/>
            </a:pPr>
            <a:r>
              <a:rPr lang="en-US" sz="2500" cap="none">
                <a:solidFill>
                  <a:srgbClr val="000000"/>
                </a:solidFill>
                <a:latin typeface="Arial"/>
                <a:ea typeface="Arial"/>
                <a:cs typeface="Arial"/>
                <a:sym typeface="Arial"/>
              </a:rPr>
              <a:t>Types of Deferment</a:t>
            </a:r>
            <a:endParaRPr/>
          </a:p>
        </p:txBody>
      </p:sp>
      <p:sp>
        <p:nvSpPr>
          <p:cNvPr id="316" name="Google Shape;316;p46"/>
          <p:cNvSpPr txBox="1">
            <a:spLocks noGrp="1"/>
          </p:cNvSpPr>
          <p:nvPr>
            <p:ph type="body" idx="2"/>
          </p:nvPr>
        </p:nvSpPr>
        <p:spPr>
          <a:xfrm>
            <a:off x="685802" y="2861733"/>
            <a:ext cx="5088712" cy="251285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615"/>
              <a:buChar char="•"/>
            </a:pPr>
            <a:r>
              <a:rPr lang="en-US" sz="1900" cap="none" dirty="0">
                <a:solidFill>
                  <a:srgbClr val="000000"/>
                </a:solidFill>
                <a:latin typeface="Arial"/>
                <a:ea typeface="Arial"/>
                <a:cs typeface="Arial"/>
                <a:sym typeface="Arial"/>
              </a:rPr>
              <a:t>In-School</a:t>
            </a:r>
            <a:endParaRPr dirty="0"/>
          </a:p>
          <a:p>
            <a:pPr marL="228600" lvl="0" indent="-228600" algn="l" rtl="0">
              <a:lnSpc>
                <a:spcPct val="100000"/>
              </a:lnSpc>
              <a:spcBef>
                <a:spcPts val="380"/>
              </a:spcBef>
              <a:spcAft>
                <a:spcPts val="0"/>
              </a:spcAft>
              <a:buSzPts val="1615"/>
              <a:buChar char="•"/>
            </a:pPr>
            <a:r>
              <a:rPr lang="en-US" sz="1900" cap="none" dirty="0">
                <a:solidFill>
                  <a:srgbClr val="000000"/>
                </a:solidFill>
                <a:latin typeface="Arial"/>
                <a:ea typeface="Arial"/>
                <a:cs typeface="Arial"/>
                <a:sym typeface="Arial"/>
              </a:rPr>
              <a:t>Graduate Fellowship</a:t>
            </a:r>
            <a:endParaRPr dirty="0"/>
          </a:p>
          <a:p>
            <a:pPr marL="228600" lvl="0" indent="-228600" algn="l" rtl="0">
              <a:lnSpc>
                <a:spcPct val="100000"/>
              </a:lnSpc>
              <a:spcBef>
                <a:spcPts val="380"/>
              </a:spcBef>
              <a:spcAft>
                <a:spcPts val="0"/>
              </a:spcAft>
              <a:buSzPts val="1615"/>
              <a:buChar char="•"/>
            </a:pPr>
            <a:r>
              <a:rPr lang="en-US" sz="1900" cap="none" dirty="0">
                <a:solidFill>
                  <a:srgbClr val="000000"/>
                </a:solidFill>
                <a:latin typeface="Arial"/>
                <a:ea typeface="Arial"/>
                <a:cs typeface="Arial"/>
                <a:sym typeface="Arial"/>
              </a:rPr>
              <a:t>Rehabilitation Training Program</a:t>
            </a:r>
            <a:endParaRPr dirty="0"/>
          </a:p>
          <a:p>
            <a:pPr marL="228600" lvl="0" indent="-228600" algn="l" rtl="0">
              <a:lnSpc>
                <a:spcPct val="100000"/>
              </a:lnSpc>
              <a:spcBef>
                <a:spcPts val="380"/>
              </a:spcBef>
              <a:spcAft>
                <a:spcPts val="0"/>
              </a:spcAft>
              <a:buSzPts val="1615"/>
              <a:buChar char="•"/>
            </a:pPr>
            <a:r>
              <a:rPr lang="en-US" sz="1900" cap="none" dirty="0">
                <a:solidFill>
                  <a:srgbClr val="000000"/>
                </a:solidFill>
                <a:latin typeface="Arial"/>
                <a:ea typeface="Arial"/>
                <a:cs typeface="Arial"/>
                <a:sym typeface="Arial"/>
              </a:rPr>
              <a:t>Unemployment</a:t>
            </a:r>
            <a:endParaRPr dirty="0"/>
          </a:p>
          <a:p>
            <a:pPr marL="228600" lvl="0" indent="-228600" algn="l" rtl="0">
              <a:lnSpc>
                <a:spcPct val="100000"/>
              </a:lnSpc>
              <a:spcBef>
                <a:spcPts val="380"/>
              </a:spcBef>
              <a:spcAft>
                <a:spcPts val="0"/>
              </a:spcAft>
              <a:buSzPts val="1615"/>
              <a:buChar char="•"/>
            </a:pPr>
            <a:r>
              <a:rPr lang="en-US" sz="1900" cap="none" dirty="0">
                <a:solidFill>
                  <a:srgbClr val="000000"/>
                </a:solidFill>
                <a:latin typeface="Arial"/>
                <a:ea typeface="Arial"/>
                <a:cs typeface="Arial"/>
                <a:sym typeface="Arial"/>
              </a:rPr>
              <a:t>Economic Hardship</a:t>
            </a:r>
            <a:endParaRPr dirty="0"/>
          </a:p>
          <a:p>
            <a:pPr marL="228600" lvl="0" indent="-228600" algn="l" rtl="0">
              <a:lnSpc>
                <a:spcPct val="100000"/>
              </a:lnSpc>
              <a:spcBef>
                <a:spcPts val="380"/>
              </a:spcBef>
              <a:spcAft>
                <a:spcPts val="0"/>
              </a:spcAft>
              <a:buSzPts val="1615"/>
              <a:buChar char="•"/>
            </a:pPr>
            <a:r>
              <a:rPr lang="en-US" sz="1900" cap="none" dirty="0">
                <a:solidFill>
                  <a:srgbClr val="000000"/>
                </a:solidFill>
                <a:latin typeface="Arial"/>
                <a:ea typeface="Arial"/>
                <a:cs typeface="Arial"/>
                <a:sym typeface="Arial"/>
              </a:rPr>
              <a:t>Military	</a:t>
            </a:r>
            <a:endParaRPr dirty="0"/>
          </a:p>
          <a:p>
            <a:pPr marL="228600" lvl="0" indent="-25400" algn="l" rtl="0">
              <a:lnSpc>
                <a:spcPct val="120000"/>
              </a:lnSpc>
              <a:spcBef>
                <a:spcPts val="1000"/>
              </a:spcBef>
              <a:spcAft>
                <a:spcPts val="0"/>
              </a:spcAft>
              <a:buSzPts val="3200"/>
              <a:buNone/>
            </a:pPr>
            <a:endParaRPr dirty="0"/>
          </a:p>
        </p:txBody>
      </p:sp>
      <p:sp>
        <p:nvSpPr>
          <p:cNvPr id="317" name="Google Shape;317;p46"/>
          <p:cNvSpPr txBox="1">
            <a:spLocks noGrp="1"/>
          </p:cNvSpPr>
          <p:nvPr>
            <p:ph type="body" idx="3"/>
          </p:nvPr>
        </p:nvSpPr>
        <p:spPr>
          <a:xfrm>
            <a:off x="6106079" y="1672842"/>
            <a:ext cx="4864491" cy="67999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160"/>
              <a:buNone/>
            </a:pPr>
            <a:r>
              <a:rPr lang="en-US" cap="none">
                <a:solidFill>
                  <a:schemeClr val="dk1"/>
                </a:solidFill>
                <a:latin typeface="Arial"/>
                <a:ea typeface="Arial"/>
                <a:cs typeface="Arial"/>
                <a:sym typeface="Arial"/>
              </a:rPr>
              <a:t>Types of forbearance</a:t>
            </a:r>
            <a:endParaRPr/>
          </a:p>
        </p:txBody>
      </p:sp>
      <p:sp>
        <p:nvSpPr>
          <p:cNvPr id="318" name="Google Shape;318;p46"/>
          <p:cNvSpPr txBox="1">
            <a:spLocks noGrp="1"/>
          </p:cNvSpPr>
          <p:nvPr>
            <p:ph type="body" idx="4"/>
          </p:nvPr>
        </p:nvSpPr>
        <p:spPr>
          <a:xfrm>
            <a:off x="5993969" y="2861733"/>
            <a:ext cx="5088713" cy="2512852"/>
          </a:xfrm>
          <a:prstGeom prst="rect">
            <a:avLst/>
          </a:prstGeom>
          <a:noFill/>
          <a:ln>
            <a:noFill/>
          </a:ln>
        </p:spPr>
        <p:txBody>
          <a:bodyPr spcFirstLastPara="1" wrap="square" lIns="91425" tIns="45700" rIns="91425" bIns="45700" anchor="t" anchorCtr="0">
            <a:normAutofit lnSpcReduction="10000"/>
          </a:bodyPr>
          <a:lstStyle/>
          <a:p>
            <a:pPr marL="342900" indent="-342900">
              <a:lnSpc>
                <a:spcPct val="100000"/>
              </a:lnSpc>
              <a:spcBef>
                <a:spcPts val="0"/>
              </a:spcBef>
              <a:buSzPts val="1615"/>
            </a:pPr>
            <a:r>
              <a:rPr lang="en-US" sz="1900" cap="none" dirty="0">
                <a:solidFill>
                  <a:srgbClr val="000000"/>
                </a:solidFill>
                <a:latin typeface="Arial"/>
                <a:ea typeface="Arial"/>
                <a:cs typeface="Arial"/>
                <a:sym typeface="Arial"/>
              </a:rPr>
              <a:t>Discretionary Forbearance</a:t>
            </a:r>
            <a:endParaRPr dirty="0"/>
          </a:p>
          <a:p>
            <a:pPr marL="342900" indent="-342900">
              <a:lnSpc>
                <a:spcPct val="100000"/>
              </a:lnSpc>
              <a:spcBef>
                <a:spcPts val="380"/>
              </a:spcBef>
              <a:buSzPts val="1615"/>
            </a:pPr>
            <a:r>
              <a:rPr lang="en-US" sz="1900" cap="none" dirty="0">
                <a:solidFill>
                  <a:srgbClr val="000000"/>
                </a:solidFill>
                <a:latin typeface="Arial"/>
                <a:ea typeface="Arial"/>
                <a:cs typeface="Arial"/>
                <a:sym typeface="Arial"/>
              </a:rPr>
              <a:t>For discretionary forbearances, your </a:t>
            </a:r>
            <a:r>
              <a:rPr lang="en-US" sz="1900" i="1" cap="none" dirty="0">
                <a:solidFill>
                  <a:srgbClr val="000000"/>
                </a:solidFill>
                <a:latin typeface="Arial"/>
                <a:ea typeface="Arial"/>
                <a:cs typeface="Arial"/>
                <a:sym typeface="Arial"/>
              </a:rPr>
              <a:t>lender</a:t>
            </a:r>
            <a:r>
              <a:rPr lang="en-US" sz="1900" cap="none" dirty="0">
                <a:solidFill>
                  <a:srgbClr val="000000"/>
                </a:solidFill>
                <a:latin typeface="Arial"/>
                <a:ea typeface="Arial"/>
                <a:cs typeface="Arial"/>
                <a:sym typeface="Arial"/>
              </a:rPr>
              <a:t> decides whether to grant forbearance or not.</a:t>
            </a:r>
            <a:endParaRPr dirty="0"/>
          </a:p>
          <a:p>
            <a:pPr marL="342900" indent="-342900">
              <a:lnSpc>
                <a:spcPct val="100000"/>
              </a:lnSpc>
              <a:spcBef>
                <a:spcPts val="380"/>
              </a:spcBef>
              <a:buSzPts val="1615"/>
            </a:pPr>
            <a:r>
              <a:rPr lang="en-US" sz="1900" cap="none" dirty="0">
                <a:solidFill>
                  <a:srgbClr val="000000"/>
                </a:solidFill>
                <a:latin typeface="Arial"/>
                <a:ea typeface="Arial"/>
                <a:cs typeface="Arial"/>
                <a:sym typeface="Arial"/>
              </a:rPr>
              <a:t>You can request a discretionary forbearance for the following reasons: </a:t>
            </a:r>
            <a:endParaRPr dirty="0"/>
          </a:p>
          <a:p>
            <a:pPr marL="342900" indent="-342900">
              <a:lnSpc>
                <a:spcPct val="100000"/>
              </a:lnSpc>
              <a:spcBef>
                <a:spcPts val="380"/>
              </a:spcBef>
              <a:buSzPts val="1615"/>
            </a:pPr>
            <a:r>
              <a:rPr lang="en-US" sz="1900" cap="none" dirty="0">
                <a:solidFill>
                  <a:srgbClr val="000000"/>
                </a:solidFill>
                <a:latin typeface="Arial"/>
                <a:ea typeface="Arial"/>
                <a:cs typeface="Arial"/>
                <a:sym typeface="Arial"/>
              </a:rPr>
              <a:t>Financial hardship</a:t>
            </a:r>
            <a:endParaRPr dirty="0"/>
          </a:p>
          <a:p>
            <a:pPr marL="342900" indent="-342900">
              <a:lnSpc>
                <a:spcPct val="100000"/>
              </a:lnSpc>
              <a:spcBef>
                <a:spcPts val="380"/>
              </a:spcBef>
              <a:buSzPts val="1615"/>
            </a:pPr>
            <a:r>
              <a:rPr lang="en-US" sz="1900" cap="none" dirty="0">
                <a:solidFill>
                  <a:srgbClr val="000000"/>
                </a:solidFill>
                <a:latin typeface="Arial"/>
                <a:ea typeface="Arial"/>
                <a:cs typeface="Arial"/>
                <a:sym typeface="Arial"/>
              </a:rPr>
              <a:t>Illness</a:t>
            </a:r>
            <a:endParaRPr dirty="0"/>
          </a:p>
          <a:p>
            <a:pPr marL="228600" lvl="0" indent="-25400" algn="l" rtl="0">
              <a:lnSpc>
                <a:spcPct val="120000"/>
              </a:lnSpc>
              <a:spcBef>
                <a:spcPts val="1000"/>
              </a:spcBef>
              <a:spcAft>
                <a:spcPts val="0"/>
              </a:spcAft>
              <a:buSzPts val="3200"/>
              <a:buNone/>
            </a:pPr>
            <a:endParaRPr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4A2CD"/>
              </a:buClr>
              <a:buSzPts val="5400"/>
              <a:buFont typeface="Impact"/>
              <a:buNone/>
            </a:pPr>
            <a:r>
              <a:rPr lang="en-US"/>
              <a:t>FINANCIAL LITERACY</a:t>
            </a:r>
            <a:endParaRPr/>
          </a:p>
        </p:txBody>
      </p:sp>
      <p:sp>
        <p:nvSpPr>
          <p:cNvPr id="324" name="Google Shape;324;p47"/>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fontScale="85000" lnSpcReduction="10000"/>
          </a:bodyPr>
          <a:lstStyle/>
          <a:p>
            <a:pPr marL="228600" lvl="0" indent="-228600" algn="l" rtl="0">
              <a:lnSpc>
                <a:spcPct val="100000"/>
              </a:lnSpc>
              <a:spcBef>
                <a:spcPts val="0"/>
              </a:spcBef>
              <a:spcAft>
                <a:spcPts val="0"/>
              </a:spcAft>
              <a:buSzPct val="85000"/>
              <a:buChar char="•"/>
            </a:pPr>
            <a:r>
              <a:rPr lang="en-US" sz="2500" cap="none" dirty="0">
                <a:solidFill>
                  <a:srgbClr val="000000"/>
                </a:solidFill>
                <a:latin typeface="Arial"/>
                <a:ea typeface="Arial"/>
                <a:cs typeface="Arial"/>
                <a:sym typeface="Arial"/>
              </a:rPr>
              <a:t>Make sure you have applied for all types of aid before requesting a student loan. i.e. Pell, scholarships, work study, other programs such as Pathways and WIOA.</a:t>
            </a:r>
            <a:endParaRPr dirty="0"/>
          </a:p>
          <a:p>
            <a:pPr marL="228600" lvl="0" indent="-228600" algn="l" rtl="0">
              <a:lnSpc>
                <a:spcPct val="100000"/>
              </a:lnSpc>
              <a:spcBef>
                <a:spcPts val="425"/>
              </a:spcBef>
              <a:spcAft>
                <a:spcPts val="0"/>
              </a:spcAft>
              <a:buSzPct val="85000"/>
              <a:buChar char="•"/>
            </a:pPr>
            <a:r>
              <a:rPr lang="en-US" sz="2500" cap="none" dirty="0">
                <a:solidFill>
                  <a:srgbClr val="000000"/>
                </a:solidFill>
                <a:latin typeface="Arial"/>
                <a:ea typeface="Arial"/>
                <a:cs typeface="Arial"/>
                <a:sym typeface="Arial"/>
              </a:rPr>
              <a:t>Prepare yourself for repayment!</a:t>
            </a:r>
            <a:endParaRPr dirty="0"/>
          </a:p>
          <a:p>
            <a:pPr marL="228600" lvl="0" indent="-228600" algn="l" rtl="0">
              <a:lnSpc>
                <a:spcPct val="100000"/>
              </a:lnSpc>
              <a:spcBef>
                <a:spcPts val="425"/>
              </a:spcBef>
              <a:spcAft>
                <a:spcPts val="0"/>
              </a:spcAft>
              <a:buSzPct val="85000"/>
              <a:buChar char="•"/>
            </a:pPr>
            <a:r>
              <a:rPr lang="en-US" sz="2500" cap="none" dirty="0">
                <a:solidFill>
                  <a:srgbClr val="000000"/>
                </a:solidFill>
                <a:latin typeface="Arial"/>
                <a:ea typeface="Arial"/>
                <a:cs typeface="Arial"/>
                <a:sym typeface="Arial"/>
              </a:rPr>
              <a:t>Start making a habit of good finances now by making better financial decisions regarding your student loans.</a:t>
            </a:r>
            <a:endParaRPr dirty="0"/>
          </a:p>
          <a:p>
            <a:pPr marL="617220" lvl="1" indent="-342900" algn="l" rtl="0">
              <a:lnSpc>
                <a:spcPct val="100000"/>
              </a:lnSpc>
              <a:spcBef>
                <a:spcPts val="340"/>
              </a:spcBef>
              <a:spcAft>
                <a:spcPts val="0"/>
              </a:spcAft>
              <a:buSzPct val="70000"/>
              <a:buChar char="•"/>
            </a:pPr>
            <a:r>
              <a:rPr lang="en-US" sz="2000" cap="none" dirty="0">
                <a:solidFill>
                  <a:srgbClr val="37302A"/>
                </a:solidFill>
                <a:latin typeface="Arial"/>
                <a:ea typeface="Arial"/>
                <a:cs typeface="Arial"/>
                <a:sym typeface="Arial"/>
              </a:rPr>
              <a:t>Set a budget and stick to it. </a:t>
            </a:r>
            <a:endParaRPr dirty="0"/>
          </a:p>
          <a:p>
            <a:pPr marL="617220" lvl="1" indent="-342900" algn="l" rtl="0">
              <a:lnSpc>
                <a:spcPct val="100000"/>
              </a:lnSpc>
              <a:spcBef>
                <a:spcPts val="340"/>
              </a:spcBef>
              <a:spcAft>
                <a:spcPts val="0"/>
              </a:spcAft>
              <a:buSzPct val="70000"/>
              <a:buChar char="•"/>
            </a:pPr>
            <a:r>
              <a:rPr lang="en-US" sz="2000" cap="none" dirty="0">
                <a:solidFill>
                  <a:srgbClr val="37302A"/>
                </a:solidFill>
                <a:latin typeface="Arial"/>
                <a:ea typeface="Arial"/>
                <a:cs typeface="Arial"/>
                <a:sym typeface="Arial"/>
              </a:rPr>
              <a:t>Plan your educational goals and be looking at what your total student loans may be when completed.</a:t>
            </a:r>
            <a:endParaRPr dirty="0"/>
          </a:p>
          <a:p>
            <a:pPr marL="617220" lvl="1" indent="-342900" algn="l" rtl="0">
              <a:lnSpc>
                <a:spcPct val="100000"/>
              </a:lnSpc>
              <a:spcBef>
                <a:spcPts val="340"/>
              </a:spcBef>
              <a:spcAft>
                <a:spcPts val="0"/>
              </a:spcAft>
              <a:buSzPct val="70000"/>
              <a:buChar char="•"/>
            </a:pPr>
            <a:r>
              <a:rPr lang="en-US" sz="2000" cap="none" dirty="0">
                <a:solidFill>
                  <a:srgbClr val="37302A"/>
                </a:solidFill>
                <a:latin typeface="Arial"/>
                <a:ea typeface="Arial"/>
                <a:cs typeface="Arial"/>
                <a:sym typeface="Arial"/>
              </a:rPr>
              <a:t>Do not get loans just to support you and your family! </a:t>
            </a:r>
            <a:endParaRPr dirty="0"/>
          </a:p>
          <a:p>
            <a:pPr marL="617220" lvl="1" indent="-342900" algn="l" rtl="0">
              <a:lnSpc>
                <a:spcPct val="100000"/>
              </a:lnSpc>
              <a:spcBef>
                <a:spcPts val="340"/>
              </a:spcBef>
              <a:spcAft>
                <a:spcPts val="0"/>
              </a:spcAft>
              <a:buSzPct val="70000"/>
              <a:buChar char="•"/>
            </a:pPr>
            <a:r>
              <a:rPr lang="en-US" sz="2000" cap="none" dirty="0">
                <a:solidFill>
                  <a:srgbClr val="37302A"/>
                </a:solidFill>
                <a:latin typeface="Arial"/>
                <a:ea typeface="Arial"/>
                <a:cs typeface="Arial"/>
                <a:sym typeface="Arial"/>
              </a:rPr>
              <a:t>KNOW WHAT YOU ARE DOING HERE AND  PLANS FOR FUTURE</a:t>
            </a:r>
            <a:endParaRPr dirty="0"/>
          </a:p>
          <a:p>
            <a:pPr marL="731520" lvl="1" indent="-457200" algn="l" rtl="0">
              <a:lnSpc>
                <a:spcPct val="100000"/>
              </a:lnSpc>
              <a:spcBef>
                <a:spcPts val="442"/>
              </a:spcBef>
              <a:spcAft>
                <a:spcPts val="0"/>
              </a:spcAft>
              <a:buSzPct val="70000"/>
              <a:buChar char="•"/>
            </a:pPr>
            <a:r>
              <a:rPr lang="en-US" sz="2600" cap="none" dirty="0">
                <a:solidFill>
                  <a:srgbClr val="37302A"/>
                </a:solidFill>
                <a:latin typeface="Arial"/>
                <a:ea typeface="Arial"/>
                <a:cs typeface="Arial"/>
                <a:sym typeface="Arial"/>
              </a:rPr>
              <a:t>KNOW WHO YOU OWE AND HOW MUCH!!</a:t>
            </a:r>
            <a:endParaRPr dirty="0">
              <a:latin typeface="Arial"/>
              <a:ea typeface="Arial"/>
              <a:cs typeface="Arial"/>
              <a:sym typeface="Aria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683625" y="187037"/>
            <a:ext cx="10396882" cy="79761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4A2CD"/>
              </a:buClr>
              <a:buSzPct val="100000"/>
              <a:buFont typeface="Impact"/>
              <a:buNone/>
            </a:pPr>
            <a:r>
              <a:rPr lang="en-US"/>
              <a:t>WHO IS ELIGIBLE FOR A STUDENT LOAN?</a:t>
            </a:r>
            <a:endParaRPr/>
          </a:p>
        </p:txBody>
      </p:sp>
      <p:sp>
        <p:nvSpPr>
          <p:cNvPr id="162" name="Google Shape;162;p21"/>
          <p:cNvSpPr txBox="1">
            <a:spLocks noGrp="1"/>
          </p:cNvSpPr>
          <p:nvPr>
            <p:ph type="body" idx="1"/>
          </p:nvPr>
        </p:nvSpPr>
        <p:spPr>
          <a:xfrm>
            <a:off x="685800" y="1147156"/>
            <a:ext cx="10394707" cy="4227429"/>
          </a:xfrm>
          <a:prstGeom prst="rect">
            <a:avLst/>
          </a:prstGeom>
          <a:noFill/>
          <a:ln>
            <a:noFill/>
          </a:ln>
        </p:spPr>
        <p:txBody>
          <a:bodyPr spcFirstLastPara="1" wrap="square" lIns="91425" tIns="45700" rIns="91425" bIns="45700" anchor="ctr" anchorCtr="0">
            <a:normAutofit fontScale="85000" lnSpcReduction="20000"/>
          </a:bodyPr>
          <a:lstStyle/>
          <a:p>
            <a:pPr marL="228600" lvl="0" indent="-228600" algn="l" rtl="0">
              <a:lnSpc>
                <a:spcPct val="120000"/>
              </a:lnSpc>
              <a:spcBef>
                <a:spcPts val="0"/>
              </a:spcBef>
              <a:spcAft>
                <a:spcPts val="0"/>
              </a:spcAft>
              <a:buSzPct val="160000"/>
              <a:buChar char="•"/>
            </a:pPr>
            <a:r>
              <a:rPr lang="en-US" cap="none" dirty="0">
                <a:solidFill>
                  <a:srgbClr val="212529"/>
                </a:solidFill>
                <a:latin typeface="Arial"/>
                <a:ea typeface="Arial"/>
                <a:cs typeface="Arial"/>
                <a:sym typeface="Arial"/>
              </a:rPr>
              <a:t>Demonstrate </a:t>
            </a:r>
            <a:r>
              <a:rPr lang="en-US" cap="none" dirty="0">
                <a:solidFill>
                  <a:srgbClr val="277F60"/>
                </a:solidFill>
                <a:latin typeface="Arial"/>
                <a:ea typeface="Arial"/>
                <a:cs typeface="Arial"/>
                <a:sym typeface="Arial"/>
              </a:rPr>
              <a:t>financial need</a:t>
            </a:r>
            <a:r>
              <a:rPr lang="en-US" cap="none" dirty="0">
                <a:solidFill>
                  <a:srgbClr val="212529"/>
                </a:solidFill>
                <a:latin typeface="Arial"/>
                <a:ea typeface="Arial"/>
                <a:cs typeface="Arial"/>
                <a:sym typeface="Arial"/>
              </a:rPr>
              <a:t> for need-based </a:t>
            </a:r>
            <a:r>
              <a:rPr lang="en-US" cap="none" dirty="0">
                <a:solidFill>
                  <a:srgbClr val="277F60"/>
                </a:solidFill>
                <a:latin typeface="Arial"/>
                <a:ea typeface="Arial"/>
                <a:cs typeface="Arial"/>
                <a:sym typeface="Arial"/>
              </a:rPr>
              <a:t>federal student aid programs</a:t>
            </a:r>
            <a:r>
              <a:rPr lang="en-US" cap="none" dirty="0">
                <a:solidFill>
                  <a:srgbClr val="212529"/>
                </a:solidFill>
                <a:latin typeface="Arial"/>
                <a:ea typeface="Arial"/>
                <a:cs typeface="Arial"/>
                <a:sym typeface="Arial"/>
              </a:rPr>
              <a:t>;</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Be a U.S. Citizen or an </a:t>
            </a:r>
            <a:r>
              <a:rPr lang="en-US" cap="none" dirty="0">
                <a:solidFill>
                  <a:srgbClr val="277F60"/>
                </a:solidFill>
                <a:latin typeface="Arial"/>
                <a:ea typeface="Arial"/>
                <a:cs typeface="Arial"/>
                <a:sym typeface="Arial"/>
              </a:rPr>
              <a:t>eligible noncitizen</a:t>
            </a:r>
            <a:r>
              <a:rPr lang="en-US" cap="none" dirty="0">
                <a:solidFill>
                  <a:srgbClr val="212529"/>
                </a:solidFill>
                <a:latin typeface="Arial"/>
                <a:ea typeface="Arial"/>
                <a:cs typeface="Arial"/>
                <a:sym typeface="Arial"/>
              </a:rPr>
              <a:t>;</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Have a valid social security number (with the exception of students from the republic of the </a:t>
            </a:r>
            <a:r>
              <a:rPr lang="en-US" cap="none" dirty="0" err="1">
                <a:solidFill>
                  <a:srgbClr val="212529"/>
                </a:solidFill>
                <a:latin typeface="Arial"/>
                <a:ea typeface="Arial"/>
                <a:cs typeface="Arial"/>
                <a:sym typeface="Arial"/>
              </a:rPr>
              <a:t>marshall</a:t>
            </a:r>
            <a:r>
              <a:rPr lang="en-US" cap="none" dirty="0">
                <a:solidFill>
                  <a:srgbClr val="212529"/>
                </a:solidFill>
                <a:latin typeface="Arial"/>
                <a:ea typeface="Arial"/>
                <a:cs typeface="Arial"/>
                <a:sym typeface="Arial"/>
              </a:rPr>
              <a:t> islands, federated states of </a:t>
            </a:r>
            <a:r>
              <a:rPr lang="en-US" cap="none" dirty="0" err="1">
                <a:solidFill>
                  <a:srgbClr val="212529"/>
                </a:solidFill>
                <a:latin typeface="Arial"/>
                <a:ea typeface="Arial"/>
                <a:cs typeface="Arial"/>
                <a:sym typeface="Arial"/>
              </a:rPr>
              <a:t>micronesia</a:t>
            </a:r>
            <a:r>
              <a:rPr lang="en-US" cap="none" dirty="0">
                <a:solidFill>
                  <a:srgbClr val="212529"/>
                </a:solidFill>
                <a:latin typeface="Arial"/>
                <a:ea typeface="Arial"/>
                <a:cs typeface="Arial"/>
                <a:sym typeface="Arial"/>
              </a:rPr>
              <a:t>, or the republic of </a:t>
            </a:r>
            <a:r>
              <a:rPr lang="en-US" cap="none" dirty="0" err="1">
                <a:solidFill>
                  <a:srgbClr val="212529"/>
                </a:solidFill>
                <a:latin typeface="Arial"/>
                <a:ea typeface="Arial"/>
                <a:cs typeface="Arial"/>
                <a:sym typeface="Arial"/>
              </a:rPr>
              <a:t>palau</a:t>
            </a:r>
            <a:r>
              <a:rPr lang="en-US" cap="none" dirty="0">
                <a:solidFill>
                  <a:srgbClr val="212529"/>
                </a:solidFill>
                <a:latin typeface="Arial"/>
                <a:ea typeface="Arial"/>
                <a:cs typeface="Arial"/>
                <a:sym typeface="Arial"/>
              </a:rPr>
              <a:t>);</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Be enrolled or accepted for enrollment as a </a:t>
            </a:r>
            <a:r>
              <a:rPr lang="en-US" cap="none" dirty="0">
                <a:solidFill>
                  <a:srgbClr val="277F60"/>
                </a:solidFill>
                <a:latin typeface="Arial"/>
                <a:ea typeface="Arial"/>
                <a:cs typeface="Arial"/>
                <a:sym typeface="Arial"/>
              </a:rPr>
              <a:t>regular student</a:t>
            </a:r>
            <a:r>
              <a:rPr lang="en-US" cap="none" dirty="0">
                <a:solidFill>
                  <a:srgbClr val="212529"/>
                </a:solidFill>
                <a:latin typeface="Arial"/>
                <a:ea typeface="Arial"/>
                <a:cs typeface="Arial"/>
                <a:sym typeface="Arial"/>
              </a:rPr>
              <a:t> in an eligible degree or certificate program;</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Maintain </a:t>
            </a:r>
            <a:r>
              <a:rPr lang="en-US" cap="none" dirty="0">
                <a:solidFill>
                  <a:srgbClr val="277F60"/>
                </a:solidFill>
                <a:latin typeface="Arial"/>
                <a:ea typeface="Arial"/>
                <a:cs typeface="Arial"/>
                <a:sym typeface="Arial"/>
              </a:rPr>
              <a:t>satisfactory academic progress</a:t>
            </a:r>
            <a:r>
              <a:rPr lang="en-US" cap="none" dirty="0">
                <a:solidFill>
                  <a:srgbClr val="212529"/>
                </a:solidFill>
                <a:latin typeface="Arial"/>
                <a:ea typeface="Arial"/>
                <a:cs typeface="Arial"/>
                <a:sym typeface="Arial"/>
              </a:rPr>
              <a:t> in college or career school;</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Provide consent and approval to have your federal tax information transferred directly into your </a:t>
            </a:r>
            <a:r>
              <a:rPr lang="en-US" i="1" cap="none" dirty="0">
                <a:solidFill>
                  <a:srgbClr val="212529"/>
                </a:solidFill>
                <a:latin typeface="Arial"/>
                <a:ea typeface="Arial"/>
                <a:cs typeface="Arial"/>
                <a:sym typeface="Arial"/>
              </a:rPr>
              <a:t>free application for federal student aid</a:t>
            </a:r>
            <a:r>
              <a:rPr lang="en-US" cap="none" dirty="0">
                <a:solidFill>
                  <a:srgbClr val="212529"/>
                </a:solidFill>
                <a:latin typeface="Arial"/>
                <a:ea typeface="Arial"/>
                <a:cs typeface="Arial"/>
                <a:sym typeface="Arial"/>
              </a:rPr>
              <a:t> (FAFSA</a:t>
            </a:r>
            <a:r>
              <a:rPr lang="en-US" cap="none" baseline="30000" dirty="0">
                <a:solidFill>
                  <a:srgbClr val="212529"/>
                </a:solidFill>
                <a:latin typeface="Arial"/>
                <a:ea typeface="Arial"/>
                <a:cs typeface="Arial"/>
                <a:sym typeface="Arial"/>
              </a:rPr>
              <a:t>®</a:t>
            </a:r>
            <a:r>
              <a:rPr lang="en-US" cap="none" dirty="0">
                <a:solidFill>
                  <a:srgbClr val="212529"/>
                </a:solidFill>
                <a:latin typeface="Arial"/>
                <a:ea typeface="Arial"/>
                <a:cs typeface="Arial"/>
                <a:sym typeface="Arial"/>
              </a:rPr>
              <a:t>) form;</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Sign the certification statement on the FAFSA form stating that you’re not in default on a federal student loan, you do not owe money on a federal student grant, and you’ll only use federal student aid for educational purposes; and</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Show you’re qualified to obtain a college or career school education.</a:t>
            </a:r>
            <a:endParaRPr dirty="0"/>
          </a:p>
          <a:p>
            <a:pPr marL="228600" lvl="0" indent="-55879" algn="l" rtl="0">
              <a:lnSpc>
                <a:spcPct val="120000"/>
              </a:lnSpc>
              <a:spcBef>
                <a:spcPts val="1000"/>
              </a:spcBef>
              <a:spcAft>
                <a:spcPts val="0"/>
              </a:spcAft>
              <a:buSzPct val="160000"/>
              <a:buNone/>
            </a:pPr>
            <a:endParaRPr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FINANCIAL RESOURCES</a:t>
            </a:r>
            <a:endParaRPr/>
          </a:p>
        </p:txBody>
      </p:sp>
      <p:sp>
        <p:nvSpPr>
          <p:cNvPr id="330" name="Google Shape;330;p48"/>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fontScale="70000" lnSpcReduction="20000"/>
          </a:bodyPr>
          <a:lstStyle/>
          <a:p>
            <a:pPr marL="228600" lvl="0" indent="-228600" algn="l" rtl="0">
              <a:lnSpc>
                <a:spcPct val="120000"/>
              </a:lnSpc>
              <a:spcBef>
                <a:spcPts val="0"/>
              </a:spcBef>
              <a:spcAft>
                <a:spcPts val="0"/>
              </a:spcAft>
              <a:buSzPct val="160000"/>
              <a:buChar char="•"/>
            </a:pPr>
            <a:r>
              <a:rPr lang="en-US" dirty="0">
                <a:latin typeface="Arial"/>
                <a:ea typeface="Arial"/>
                <a:cs typeface="Arial"/>
                <a:sym typeface="Arial"/>
              </a:rPr>
              <a:t>FAFSA AT </a:t>
            </a:r>
            <a:r>
              <a:rPr lang="en-US" u="sng" dirty="0">
                <a:solidFill>
                  <a:schemeClr val="hlink"/>
                </a:solidFill>
                <a:latin typeface="Arial"/>
                <a:ea typeface="Arial"/>
                <a:cs typeface="Arial"/>
                <a:sym typeface="Arial"/>
                <a:hlinkClick r:id="rId4"/>
              </a:rPr>
              <a:t>HTTPS://STUDENTAID.GOV/</a:t>
            </a:r>
            <a:endParaRPr dirty="0">
              <a:latin typeface="Arial"/>
              <a:ea typeface="Arial"/>
              <a:cs typeface="Arial"/>
              <a:sym typeface="Arial"/>
            </a:endParaRPr>
          </a:p>
          <a:p>
            <a:pPr marL="228600" lvl="0" indent="-228600" algn="l" rtl="0">
              <a:lnSpc>
                <a:spcPct val="120000"/>
              </a:lnSpc>
              <a:spcBef>
                <a:spcPts val="1000"/>
              </a:spcBef>
              <a:spcAft>
                <a:spcPts val="0"/>
              </a:spcAft>
              <a:buSzPct val="160000"/>
              <a:buChar char="•"/>
            </a:pPr>
            <a:r>
              <a:rPr lang="en-US" dirty="0">
                <a:latin typeface="Arial"/>
                <a:ea typeface="Arial"/>
                <a:cs typeface="Arial"/>
                <a:sym typeface="Arial"/>
              </a:rPr>
              <a:t>STATE SCHOLARSHIPS AT </a:t>
            </a:r>
            <a:r>
              <a:rPr lang="en-US" u="sng" dirty="0">
                <a:solidFill>
                  <a:schemeClr val="hlink"/>
                </a:solidFill>
                <a:latin typeface="Arial"/>
                <a:ea typeface="Arial"/>
                <a:cs typeface="Arial"/>
                <a:sym typeface="Arial"/>
                <a:hlinkClick r:id="rId5"/>
              </a:rPr>
              <a:t>HTTPS://ADHE.EDU/</a:t>
            </a:r>
            <a:endParaRPr dirty="0">
              <a:latin typeface="Arial"/>
              <a:ea typeface="Arial"/>
              <a:cs typeface="Arial"/>
              <a:sym typeface="Arial"/>
            </a:endParaRPr>
          </a:p>
          <a:p>
            <a:pPr marL="228600" lvl="0" indent="-228600" algn="l" rtl="0">
              <a:lnSpc>
                <a:spcPct val="120000"/>
              </a:lnSpc>
              <a:spcBef>
                <a:spcPts val="1000"/>
              </a:spcBef>
              <a:spcAft>
                <a:spcPts val="0"/>
              </a:spcAft>
              <a:buSzPct val="160000"/>
              <a:buChar char="•"/>
            </a:pPr>
            <a:r>
              <a:rPr lang="en-US" dirty="0">
                <a:latin typeface="Arial"/>
                <a:ea typeface="Arial"/>
                <a:cs typeface="Arial"/>
                <a:sym typeface="Arial"/>
              </a:rPr>
              <a:t>BRTC SCHOLARSHIPS AT </a:t>
            </a:r>
            <a:r>
              <a:rPr lang="en-US" u="sng" dirty="0">
                <a:solidFill>
                  <a:schemeClr val="hlink"/>
                </a:solidFill>
                <a:latin typeface="Arial"/>
                <a:ea typeface="Arial"/>
                <a:cs typeface="Arial"/>
                <a:sym typeface="Arial"/>
                <a:hlinkClick r:id="rId6"/>
              </a:rPr>
              <a:t>HTTPS://BLACKRIVERTECH.EDU/FINANCIAL-AID/SCHOLARSHIP-OPPORTUNTIES/</a:t>
            </a:r>
            <a:endParaRPr dirty="0">
              <a:latin typeface="Arial"/>
              <a:ea typeface="Arial"/>
              <a:cs typeface="Arial"/>
              <a:sym typeface="Arial"/>
            </a:endParaRPr>
          </a:p>
          <a:p>
            <a:pPr marL="228600" lvl="0" indent="-228600" algn="l" rtl="0">
              <a:lnSpc>
                <a:spcPct val="120000"/>
              </a:lnSpc>
              <a:spcBef>
                <a:spcPts val="1000"/>
              </a:spcBef>
              <a:spcAft>
                <a:spcPts val="0"/>
              </a:spcAft>
              <a:buSzPct val="160000"/>
              <a:buChar char="•"/>
            </a:pPr>
            <a:r>
              <a:rPr lang="en-US" dirty="0">
                <a:latin typeface="Arial"/>
                <a:ea typeface="Arial"/>
                <a:cs typeface="Arial"/>
                <a:sym typeface="Arial"/>
              </a:rPr>
              <a:t>WORK STUDY AT </a:t>
            </a:r>
            <a:r>
              <a:rPr lang="en-US" u="sng" dirty="0">
                <a:solidFill>
                  <a:schemeClr val="hlink"/>
                </a:solidFill>
                <a:latin typeface="Arial"/>
                <a:ea typeface="Arial"/>
                <a:cs typeface="Arial"/>
                <a:sym typeface="Arial"/>
                <a:hlinkClick r:id="rId7"/>
              </a:rPr>
              <a:t>HTTPS://BLACKRIVERTECH.EDU/FINANCIAL-AID/RESOURCES/FEDERAL-WORK-STUDY/</a:t>
            </a:r>
            <a:endParaRPr dirty="0">
              <a:latin typeface="Arial"/>
              <a:ea typeface="Arial"/>
              <a:cs typeface="Arial"/>
              <a:sym typeface="Arial"/>
            </a:endParaRPr>
          </a:p>
          <a:p>
            <a:pPr marL="228600" lvl="0" indent="-228600" algn="l" rtl="0">
              <a:lnSpc>
                <a:spcPct val="120000"/>
              </a:lnSpc>
              <a:spcBef>
                <a:spcPts val="1000"/>
              </a:spcBef>
              <a:spcAft>
                <a:spcPts val="0"/>
              </a:spcAft>
              <a:buSzPct val="160000"/>
              <a:buChar char="•"/>
            </a:pPr>
            <a:r>
              <a:rPr lang="en-US" dirty="0">
                <a:latin typeface="Arial"/>
                <a:ea typeface="Arial"/>
                <a:cs typeface="Arial"/>
                <a:sym typeface="Arial"/>
              </a:rPr>
              <a:t>ARKANSAS SINGLE PARENT SCHOLARSHIP AT </a:t>
            </a:r>
            <a:r>
              <a:rPr lang="en-US" u="sng" dirty="0">
                <a:solidFill>
                  <a:schemeClr val="hlink"/>
                </a:solidFill>
                <a:latin typeface="Arial"/>
                <a:ea typeface="Arial"/>
                <a:cs typeface="Arial"/>
                <a:sym typeface="Arial"/>
                <a:hlinkClick r:id="rId8"/>
              </a:rPr>
              <a:t>HTTPS://WWW.ASPSF.ORG/COUNTY-MAP</a:t>
            </a:r>
            <a:endParaRPr dirty="0">
              <a:latin typeface="Arial"/>
              <a:ea typeface="Arial"/>
              <a:cs typeface="Arial"/>
              <a:sym typeface="Arial"/>
            </a:endParaRPr>
          </a:p>
          <a:p>
            <a:pPr marL="228600" lvl="0" indent="-228600" algn="l" rtl="0">
              <a:lnSpc>
                <a:spcPct val="120000"/>
              </a:lnSpc>
              <a:spcBef>
                <a:spcPts val="1000"/>
              </a:spcBef>
              <a:spcAft>
                <a:spcPts val="0"/>
              </a:spcAft>
              <a:buSzPct val="160000"/>
              <a:buChar char="•"/>
            </a:pPr>
            <a:r>
              <a:rPr lang="en-US" dirty="0">
                <a:latin typeface="Arial"/>
                <a:ea typeface="Arial"/>
                <a:cs typeface="Arial"/>
                <a:sym typeface="Arial"/>
              </a:rPr>
              <a:t>PATHWAYS FUNDING AT </a:t>
            </a:r>
            <a:r>
              <a:rPr lang="en-US" u="sng" dirty="0">
                <a:solidFill>
                  <a:schemeClr val="hlink"/>
                </a:solidFill>
                <a:latin typeface="Arial"/>
                <a:ea typeface="Arial"/>
                <a:cs typeface="Arial"/>
                <a:sym typeface="Arial"/>
                <a:hlinkClick r:id="rId9"/>
              </a:rPr>
              <a:t>HTTPS://BLACKRIVERTECH.EDU/FINANCIAL-AID/CAREER-PATHWAYS/</a:t>
            </a:r>
            <a:endParaRPr dirty="0">
              <a:latin typeface="Arial"/>
              <a:ea typeface="Arial"/>
              <a:cs typeface="Arial"/>
              <a:sym typeface="Arial"/>
            </a:endParaRPr>
          </a:p>
          <a:p>
            <a:pPr marL="228600" lvl="0" indent="-228600" algn="l" rtl="0">
              <a:lnSpc>
                <a:spcPct val="120000"/>
              </a:lnSpc>
              <a:spcBef>
                <a:spcPts val="1000"/>
              </a:spcBef>
              <a:spcAft>
                <a:spcPts val="0"/>
              </a:spcAft>
              <a:buSzPct val="160000"/>
              <a:buChar char="•"/>
            </a:pPr>
            <a:r>
              <a:rPr lang="en-US" dirty="0">
                <a:latin typeface="Arial"/>
                <a:ea typeface="Arial"/>
                <a:cs typeface="Arial"/>
                <a:sym typeface="Arial"/>
              </a:rPr>
              <a:t>VETERAN BENEFITS AT </a:t>
            </a:r>
            <a:r>
              <a:rPr lang="en-US" u="sng" dirty="0">
                <a:solidFill>
                  <a:schemeClr val="hlink"/>
                </a:solidFill>
                <a:latin typeface="Arial"/>
                <a:ea typeface="Arial"/>
                <a:cs typeface="Arial"/>
                <a:sym typeface="Arial"/>
                <a:hlinkClick r:id="rId10"/>
              </a:rPr>
              <a:t>HTTPS://BLACKRIVERTECH.EDU/STUDENTS/VETERAN-AFFAIRS/</a:t>
            </a:r>
            <a:endParaRPr dirty="0">
              <a:latin typeface="Arial"/>
              <a:ea typeface="Arial"/>
              <a:cs typeface="Arial"/>
              <a:sym typeface="Arial"/>
            </a:endParaRPr>
          </a:p>
          <a:p>
            <a:pPr marL="228600" lvl="0" indent="-228600" algn="l" rtl="0">
              <a:lnSpc>
                <a:spcPct val="120000"/>
              </a:lnSpc>
              <a:spcBef>
                <a:spcPts val="1000"/>
              </a:spcBef>
              <a:spcAft>
                <a:spcPts val="0"/>
              </a:spcAft>
              <a:buSzPct val="160000"/>
              <a:buChar char="•"/>
            </a:pPr>
            <a:r>
              <a:rPr lang="en-US" dirty="0">
                <a:latin typeface="Arial"/>
                <a:ea typeface="Arial"/>
                <a:cs typeface="Arial"/>
                <a:sym typeface="Arial"/>
              </a:rPr>
              <a:t>WIOA AT </a:t>
            </a:r>
            <a:r>
              <a:rPr lang="en-US" u="sng" dirty="0">
                <a:solidFill>
                  <a:schemeClr val="hlink"/>
                </a:solidFill>
                <a:latin typeface="Arial"/>
                <a:ea typeface="Arial"/>
                <a:cs typeface="Arial"/>
                <a:sym typeface="Arial"/>
                <a:hlinkClick r:id="rId11"/>
              </a:rPr>
              <a:t>HTTPS://WWW.NEAWORKS.COM/</a:t>
            </a:r>
            <a:endParaRPr dirty="0">
              <a:latin typeface="Arial"/>
              <a:ea typeface="Arial"/>
              <a:cs typeface="Arial"/>
              <a:sym typeface="Arial"/>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9"/>
          <p:cNvSpPr txBox="1">
            <a:spLocks noGrp="1"/>
          </p:cNvSpPr>
          <p:nvPr>
            <p:ph type="title"/>
          </p:nvPr>
        </p:nvSpPr>
        <p:spPr>
          <a:xfrm>
            <a:off x="685799" y="-255946"/>
            <a:ext cx="10394707" cy="179113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74A2CD"/>
              </a:buClr>
              <a:buSzPts val="4800"/>
              <a:buFont typeface="Impact"/>
              <a:buNone/>
            </a:pPr>
            <a:r>
              <a:rPr lang="en-US"/>
              <a:t>HAVE QUESTIONS ABOUT YOUR LOANS?</a:t>
            </a:r>
            <a:endParaRPr/>
          </a:p>
        </p:txBody>
      </p:sp>
      <p:sp>
        <p:nvSpPr>
          <p:cNvPr id="336" name="Google Shape;336;p49"/>
          <p:cNvSpPr txBox="1">
            <a:spLocks noGrp="1"/>
          </p:cNvSpPr>
          <p:nvPr>
            <p:ph type="body" idx="1"/>
          </p:nvPr>
        </p:nvSpPr>
        <p:spPr>
          <a:xfrm>
            <a:off x="685800" y="1820411"/>
            <a:ext cx="10394707" cy="3567701"/>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2880"/>
              <a:buNone/>
            </a:pPr>
            <a:r>
              <a:rPr lang="en-US" cap="none" dirty="0">
                <a:latin typeface="Arial"/>
                <a:ea typeface="Arial"/>
                <a:cs typeface="Arial"/>
                <a:sym typeface="Arial"/>
              </a:rPr>
              <a:t>Contact the BRTC Financial Aid office for any questions regarding your financial aid @ (870)248-4000</a:t>
            </a:r>
            <a:endParaRPr dirty="0"/>
          </a:p>
          <a:p>
            <a:pPr marL="0" lvl="0" indent="0" algn="ctr" rtl="0">
              <a:lnSpc>
                <a:spcPct val="120000"/>
              </a:lnSpc>
              <a:spcBef>
                <a:spcPts val="1000"/>
              </a:spcBef>
              <a:spcAft>
                <a:spcPts val="0"/>
              </a:spcAft>
              <a:buSzPts val="2880"/>
              <a:buNone/>
            </a:pPr>
            <a:r>
              <a:rPr lang="en-US" dirty="0">
                <a:latin typeface="Arial"/>
                <a:ea typeface="Arial"/>
                <a:cs typeface="Arial"/>
                <a:sym typeface="Arial"/>
              </a:rPr>
              <a:t>POCAHONTAS CAMPUS</a:t>
            </a:r>
            <a:endParaRPr dirty="0"/>
          </a:p>
          <a:p>
            <a:pPr marL="0" lvl="0" indent="0" algn="ctr" rtl="0">
              <a:lnSpc>
                <a:spcPct val="120000"/>
              </a:lnSpc>
              <a:spcBef>
                <a:spcPts val="1000"/>
              </a:spcBef>
              <a:spcAft>
                <a:spcPts val="0"/>
              </a:spcAft>
              <a:buSzPts val="2880"/>
              <a:buNone/>
            </a:pPr>
            <a:r>
              <a:rPr lang="en-US" cap="none" dirty="0">
                <a:latin typeface="Arial"/>
                <a:ea typeface="Arial"/>
                <a:cs typeface="Arial"/>
                <a:sym typeface="Arial"/>
              </a:rPr>
              <a:t>Brandi Chester; Director of Financial Aid</a:t>
            </a:r>
            <a:r>
              <a:rPr lang="en-US" dirty="0">
                <a:latin typeface="Arial"/>
                <a:ea typeface="Arial"/>
                <a:cs typeface="Arial"/>
                <a:sym typeface="Arial"/>
              </a:rPr>
              <a:t>, </a:t>
            </a:r>
            <a:r>
              <a:rPr lang="en-US" cap="none" dirty="0">
                <a:latin typeface="Arial"/>
                <a:ea typeface="Arial"/>
                <a:cs typeface="Arial"/>
                <a:sym typeface="Arial"/>
              </a:rPr>
              <a:t>Ext. 4020 </a:t>
            </a:r>
            <a:r>
              <a:rPr lang="en-US" u="sng" cap="none" dirty="0" err="1">
                <a:solidFill>
                  <a:schemeClr val="hlink"/>
                </a:solidFill>
                <a:latin typeface="Arial"/>
                <a:ea typeface="Arial"/>
                <a:cs typeface="Arial"/>
                <a:sym typeface="Arial"/>
                <a:hlinkClick r:id="rId4"/>
              </a:rPr>
              <a:t>Brandic@blackrivertech.Edu</a:t>
            </a:r>
            <a:endParaRPr dirty="0">
              <a:latin typeface="Arial"/>
              <a:ea typeface="Arial"/>
              <a:cs typeface="Arial"/>
              <a:sym typeface="Arial"/>
            </a:endParaRPr>
          </a:p>
          <a:p>
            <a:pPr marL="0" lvl="0" indent="0" algn="ctr" rtl="0">
              <a:lnSpc>
                <a:spcPct val="120000"/>
              </a:lnSpc>
              <a:spcBef>
                <a:spcPts val="1000"/>
              </a:spcBef>
              <a:spcAft>
                <a:spcPts val="0"/>
              </a:spcAft>
              <a:buSzPts val="2880"/>
              <a:buNone/>
            </a:pPr>
            <a:r>
              <a:rPr lang="en-US" cap="none" dirty="0">
                <a:solidFill>
                  <a:srgbClr val="000000"/>
                </a:solidFill>
                <a:latin typeface="Arial"/>
                <a:ea typeface="Arial"/>
                <a:cs typeface="Arial"/>
                <a:sym typeface="Arial"/>
              </a:rPr>
              <a:t>Ashley </a:t>
            </a:r>
            <a:r>
              <a:rPr lang="en-US" cap="none" dirty="0" err="1">
                <a:solidFill>
                  <a:srgbClr val="000000"/>
                </a:solidFill>
                <a:latin typeface="Arial"/>
                <a:ea typeface="Arial"/>
                <a:cs typeface="Arial"/>
                <a:sym typeface="Arial"/>
              </a:rPr>
              <a:t>Conrey</a:t>
            </a:r>
            <a:r>
              <a:rPr lang="en-US" cap="none" dirty="0">
                <a:solidFill>
                  <a:srgbClr val="000000"/>
                </a:solidFill>
                <a:latin typeface="Arial"/>
                <a:ea typeface="Arial"/>
                <a:cs typeface="Arial"/>
                <a:sym typeface="Arial"/>
              </a:rPr>
              <a:t>; Assistant Director of Financial Aid, Ext. 4019 </a:t>
            </a:r>
            <a:r>
              <a:rPr lang="en-US" u="sng" cap="none" dirty="0">
                <a:solidFill>
                  <a:schemeClr val="hlink"/>
                </a:solidFill>
                <a:latin typeface="Georgia"/>
                <a:ea typeface="Georgia"/>
                <a:cs typeface="Georgia"/>
                <a:sym typeface="Georgia"/>
                <a:hlinkClick r:id="rId5"/>
              </a:rPr>
              <a:t>Ashley.conrey@blackrivertech.edu</a:t>
            </a:r>
            <a:endParaRPr cap="none" dirty="0">
              <a:solidFill>
                <a:srgbClr val="000000"/>
              </a:solidFill>
              <a:latin typeface="Georgia"/>
              <a:ea typeface="Georgia"/>
              <a:cs typeface="Georgia"/>
              <a:sym typeface="Georgia"/>
            </a:endParaRPr>
          </a:p>
          <a:p>
            <a:pPr marL="0" lvl="0" indent="0" algn="ctr" rtl="0">
              <a:lnSpc>
                <a:spcPct val="120000"/>
              </a:lnSpc>
              <a:spcBef>
                <a:spcPts val="1000"/>
              </a:spcBef>
              <a:spcAft>
                <a:spcPts val="0"/>
              </a:spcAft>
              <a:buSzPts val="2080"/>
              <a:buNone/>
            </a:pPr>
            <a:endParaRPr sz="1300" cap="none" dirty="0">
              <a:solidFill>
                <a:srgbClr val="000000"/>
              </a:solidFill>
              <a:latin typeface="Georgia"/>
              <a:ea typeface="Georgia"/>
              <a:cs typeface="Georgia"/>
              <a:sym typeface="Georgia"/>
            </a:endParaRPr>
          </a:p>
          <a:p>
            <a:pPr marL="0" lvl="0" indent="0" algn="ctr" rtl="0">
              <a:lnSpc>
                <a:spcPct val="120000"/>
              </a:lnSpc>
              <a:spcBef>
                <a:spcPts val="1000"/>
              </a:spcBef>
              <a:spcAft>
                <a:spcPts val="0"/>
              </a:spcAft>
              <a:buSzPts val="2880"/>
              <a:buNone/>
            </a:pPr>
            <a:r>
              <a:rPr lang="en-US" cap="none" dirty="0">
                <a:solidFill>
                  <a:srgbClr val="000000"/>
                </a:solidFill>
                <a:latin typeface="Arial"/>
                <a:ea typeface="Arial"/>
                <a:cs typeface="Arial"/>
                <a:sym typeface="Arial"/>
              </a:rPr>
              <a:t>PARAGOULD CAMPUS</a:t>
            </a:r>
            <a:endParaRPr dirty="0"/>
          </a:p>
          <a:p>
            <a:pPr marL="0" lvl="0" indent="0" algn="ctr" rtl="0">
              <a:lnSpc>
                <a:spcPct val="120000"/>
              </a:lnSpc>
              <a:spcBef>
                <a:spcPts val="1000"/>
              </a:spcBef>
              <a:spcAft>
                <a:spcPts val="0"/>
              </a:spcAft>
              <a:buSzPts val="2880"/>
              <a:buNone/>
            </a:pPr>
            <a:r>
              <a:rPr lang="en-US" cap="none" dirty="0">
                <a:solidFill>
                  <a:srgbClr val="000000"/>
                </a:solidFill>
                <a:latin typeface="Arial"/>
                <a:ea typeface="Arial"/>
                <a:cs typeface="Arial"/>
                <a:sym typeface="Arial"/>
              </a:rPr>
              <a:t>Eugenia </a:t>
            </a:r>
            <a:r>
              <a:rPr lang="en-US" cap="none" dirty="0" err="1">
                <a:solidFill>
                  <a:srgbClr val="000000"/>
                </a:solidFill>
                <a:latin typeface="Arial"/>
                <a:ea typeface="Arial"/>
                <a:cs typeface="Arial"/>
                <a:sym typeface="Arial"/>
              </a:rPr>
              <a:t>Riney</a:t>
            </a:r>
            <a:r>
              <a:rPr lang="en-US" cap="none" dirty="0">
                <a:solidFill>
                  <a:srgbClr val="000000"/>
                </a:solidFill>
                <a:latin typeface="Arial"/>
                <a:ea typeface="Arial"/>
                <a:cs typeface="Arial"/>
                <a:sym typeface="Arial"/>
              </a:rPr>
              <a:t>; Financial Aid Advisor, Ext. 5016 </a:t>
            </a:r>
            <a:r>
              <a:rPr lang="en-US" u="sng" cap="none" dirty="0">
                <a:solidFill>
                  <a:schemeClr val="hlink"/>
                </a:solidFill>
                <a:latin typeface="Arial"/>
                <a:ea typeface="Arial"/>
                <a:cs typeface="Arial"/>
                <a:sym typeface="Arial"/>
                <a:hlinkClick r:id="rId6"/>
              </a:rPr>
              <a:t>Eugenia.riney@blackrivertech.edu</a:t>
            </a:r>
            <a:endParaRPr cap="none" dirty="0">
              <a:solidFill>
                <a:srgbClr val="000000"/>
              </a:solidFill>
              <a:latin typeface="Arial"/>
              <a:ea typeface="Arial"/>
              <a:cs typeface="Arial"/>
              <a:sym typeface="Arial"/>
            </a:endParaRPr>
          </a:p>
          <a:p>
            <a:pPr marL="0" lvl="0" indent="0" algn="ctr" rtl="0">
              <a:lnSpc>
                <a:spcPct val="120000"/>
              </a:lnSpc>
              <a:spcBef>
                <a:spcPts val="1000"/>
              </a:spcBef>
              <a:spcAft>
                <a:spcPts val="0"/>
              </a:spcAft>
              <a:buSzPts val="2880"/>
              <a:buNone/>
            </a:pPr>
            <a:endParaRPr cap="none" dirty="0">
              <a:solidFill>
                <a:srgbClr val="000000"/>
              </a:solidFill>
              <a:latin typeface="Arial"/>
              <a:ea typeface="Arial"/>
              <a:cs typeface="Arial"/>
              <a:sym typeface="Arial"/>
            </a:endParaRPr>
          </a:p>
          <a:p>
            <a:pPr marL="0" lvl="0" indent="0" algn="ctr" rtl="0">
              <a:lnSpc>
                <a:spcPct val="120000"/>
              </a:lnSpc>
              <a:spcBef>
                <a:spcPts val="1000"/>
              </a:spcBef>
              <a:spcAft>
                <a:spcPts val="0"/>
              </a:spcAft>
              <a:buSzPts val="2080"/>
              <a:buNone/>
            </a:pPr>
            <a:endParaRPr sz="1300" cap="none" dirty="0">
              <a:solidFill>
                <a:srgbClr val="000000"/>
              </a:solidFill>
              <a:latin typeface="Georgia"/>
              <a:ea typeface="Georgia"/>
              <a:cs typeface="Georgia"/>
              <a:sym typeface="Georgia"/>
            </a:endParaRPr>
          </a:p>
          <a:p>
            <a:pPr marL="0" lvl="0" indent="0" algn="ctr" rtl="0">
              <a:lnSpc>
                <a:spcPct val="120000"/>
              </a:lnSpc>
              <a:spcBef>
                <a:spcPts val="1000"/>
              </a:spcBef>
              <a:spcAft>
                <a:spcPts val="0"/>
              </a:spcAft>
              <a:buSzPts val="2880"/>
              <a:buNone/>
            </a:pPr>
            <a:endParaRPr dirty="0">
              <a:latin typeface="Arial"/>
              <a:ea typeface="Arial"/>
              <a:cs typeface="Arial"/>
              <a:sym typeface="Arial"/>
            </a:endParaRPr>
          </a:p>
        </p:txBody>
      </p:sp>
      <p:pic>
        <p:nvPicPr>
          <p:cNvPr id="337" name="Google Shape;337;p49"/>
          <p:cNvPicPr preferRelativeResize="0">
            <a:picLocks noGrp="1"/>
          </p:cNvPicPr>
          <p:nvPr>
            <p:ph type="body" idx="4294967295"/>
          </p:nvPr>
        </p:nvPicPr>
        <p:blipFill rotWithShape="1">
          <a:blip r:embed="rId7">
            <a:alphaModFix/>
          </a:blip>
          <a:srcRect/>
          <a:stretch/>
        </p:blipFill>
        <p:spPr>
          <a:xfrm>
            <a:off x="9827893" y="3982776"/>
            <a:ext cx="1827212" cy="2154237"/>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536172" y="249382"/>
            <a:ext cx="10396882" cy="16459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TYPES OF STUDENT LOANS</a:t>
            </a:r>
            <a:endParaRPr/>
          </a:p>
        </p:txBody>
      </p:sp>
      <p:sp>
        <p:nvSpPr>
          <p:cNvPr id="168" name="Google Shape;168;p22"/>
          <p:cNvSpPr txBox="1">
            <a:spLocks noGrp="1"/>
          </p:cNvSpPr>
          <p:nvPr>
            <p:ph type="body" idx="1"/>
          </p:nvPr>
        </p:nvSpPr>
        <p:spPr>
          <a:xfrm>
            <a:off x="538347" y="1448254"/>
            <a:ext cx="10394707" cy="3311189"/>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3200"/>
              <a:buChar char="•"/>
            </a:pPr>
            <a:r>
              <a:rPr lang="en-US" dirty="0">
                <a:latin typeface="Arial"/>
                <a:ea typeface="Arial"/>
                <a:cs typeface="Arial"/>
                <a:sym typeface="Arial"/>
              </a:rPr>
              <a:t>Direct subsidized loan</a:t>
            </a:r>
            <a:endParaRPr lang="en-US" dirty="0"/>
          </a:p>
          <a:p>
            <a:pPr marL="228600" lvl="0" indent="-228600" algn="l" rtl="0">
              <a:lnSpc>
                <a:spcPct val="120000"/>
              </a:lnSpc>
              <a:spcBef>
                <a:spcPts val="1000"/>
              </a:spcBef>
              <a:spcAft>
                <a:spcPts val="0"/>
              </a:spcAft>
              <a:buSzPts val="3200"/>
              <a:buChar char="•"/>
            </a:pPr>
            <a:r>
              <a:rPr lang="en-US" dirty="0">
                <a:latin typeface="Arial"/>
                <a:ea typeface="Arial"/>
                <a:cs typeface="Arial"/>
                <a:sym typeface="Arial"/>
              </a:rPr>
              <a:t>Direct unsubsidized loan</a:t>
            </a:r>
            <a:endParaRPr lang="en-US" dirty="0"/>
          </a:p>
          <a:p>
            <a:pPr marL="228600" lvl="0" indent="-228600" algn="l" rtl="0">
              <a:lnSpc>
                <a:spcPct val="120000"/>
              </a:lnSpc>
              <a:spcBef>
                <a:spcPts val="1000"/>
              </a:spcBef>
              <a:spcAft>
                <a:spcPts val="0"/>
              </a:spcAft>
              <a:buSzPts val="3200"/>
              <a:buChar char="•"/>
            </a:pPr>
            <a:r>
              <a:rPr lang="en-US" dirty="0">
                <a:latin typeface="Arial"/>
                <a:ea typeface="Arial"/>
                <a:cs typeface="Arial"/>
                <a:sym typeface="Arial"/>
              </a:rPr>
              <a:t>Direct plus loan</a:t>
            </a:r>
            <a:endParaRPr lang="en-US" dirty="0"/>
          </a:p>
          <a:p>
            <a:pPr marL="228600" lvl="0" indent="-228600" algn="l" rtl="0">
              <a:lnSpc>
                <a:spcPct val="120000"/>
              </a:lnSpc>
              <a:spcBef>
                <a:spcPts val="1000"/>
              </a:spcBef>
              <a:spcAft>
                <a:spcPts val="0"/>
              </a:spcAft>
              <a:buSzPts val="3200"/>
              <a:buChar char="•"/>
            </a:pPr>
            <a:r>
              <a:rPr lang="en-US" dirty="0">
                <a:latin typeface="Arial"/>
                <a:ea typeface="Arial"/>
                <a:cs typeface="Arial"/>
                <a:sym typeface="Arial"/>
              </a:rPr>
              <a:t>Private loan</a:t>
            </a:r>
            <a:endParaRPr 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683626" y="515390"/>
            <a:ext cx="10396882" cy="58189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74A2CD"/>
              </a:buClr>
              <a:buSzPct val="100000"/>
              <a:buFont typeface="Impact"/>
              <a:buNone/>
            </a:pPr>
            <a:r>
              <a:rPr lang="en-US" dirty="0"/>
              <a:t>DIRECT SUBSIDIZED LOAN</a:t>
            </a:r>
            <a:br>
              <a:rPr lang="en-US" dirty="0"/>
            </a:br>
            <a:endParaRPr dirty="0"/>
          </a:p>
        </p:txBody>
      </p:sp>
      <p:sp>
        <p:nvSpPr>
          <p:cNvPr id="174" name="Google Shape;174;p23"/>
          <p:cNvSpPr txBox="1">
            <a:spLocks noGrp="1"/>
          </p:cNvSpPr>
          <p:nvPr>
            <p:ph type="body" idx="1"/>
          </p:nvPr>
        </p:nvSpPr>
        <p:spPr>
          <a:xfrm>
            <a:off x="565264" y="947652"/>
            <a:ext cx="10515243" cy="4754879"/>
          </a:xfrm>
          <a:prstGeom prst="rect">
            <a:avLst/>
          </a:prstGeom>
          <a:noFill/>
          <a:ln>
            <a:noFill/>
          </a:ln>
        </p:spPr>
        <p:txBody>
          <a:bodyPr spcFirstLastPara="1" wrap="square" lIns="91425" tIns="45700" rIns="91425" bIns="45700" anchor="ctr" anchorCtr="0">
            <a:normAutofit fontScale="92500" lnSpcReduction="20000"/>
          </a:bodyPr>
          <a:lstStyle/>
          <a:p>
            <a:pPr marL="228600" lvl="0" indent="-228600" algn="l" rtl="0">
              <a:lnSpc>
                <a:spcPct val="120000"/>
              </a:lnSpc>
              <a:spcBef>
                <a:spcPts val="0"/>
              </a:spcBef>
              <a:spcAft>
                <a:spcPts val="0"/>
              </a:spcAft>
              <a:buSzPct val="160000"/>
              <a:buChar char="•"/>
            </a:pPr>
            <a:r>
              <a:rPr lang="en-US" b="1" cap="none" dirty="0">
                <a:solidFill>
                  <a:srgbClr val="040E13"/>
                </a:solidFill>
                <a:latin typeface="News Cycle"/>
                <a:ea typeface="News Cycle"/>
                <a:cs typeface="News Cycle"/>
                <a:sym typeface="News Cycle"/>
              </a:rPr>
              <a:t>Who can get direct subsidized loans?</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Direct subsidized loans are available to undergraduate students with financial need.</a:t>
            </a:r>
            <a:endParaRPr dirty="0"/>
          </a:p>
          <a:p>
            <a:pPr marL="228600" lvl="0" indent="-228600" algn="l" rtl="0">
              <a:lnSpc>
                <a:spcPct val="120000"/>
              </a:lnSpc>
              <a:spcBef>
                <a:spcPts val="1000"/>
              </a:spcBef>
              <a:spcAft>
                <a:spcPts val="0"/>
              </a:spcAft>
              <a:buSzPct val="160000"/>
              <a:buChar char="•"/>
            </a:pPr>
            <a:r>
              <a:rPr lang="en-US" b="1" cap="none" dirty="0">
                <a:solidFill>
                  <a:srgbClr val="040E13"/>
                </a:solidFill>
                <a:latin typeface="News Cycle"/>
                <a:ea typeface="News Cycle"/>
                <a:cs typeface="News Cycle"/>
                <a:sym typeface="News Cycle"/>
              </a:rPr>
              <a:t>How much can you borrow?</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Your school determines the amount you can borrow, and the amount may not exceed your financial need.</a:t>
            </a:r>
            <a:endParaRPr dirty="0"/>
          </a:p>
          <a:p>
            <a:pPr marL="228600" lvl="0" indent="-228600" algn="l" rtl="0">
              <a:lnSpc>
                <a:spcPct val="120000"/>
              </a:lnSpc>
              <a:spcBef>
                <a:spcPts val="1000"/>
              </a:spcBef>
              <a:spcAft>
                <a:spcPts val="0"/>
              </a:spcAft>
              <a:buSzPct val="160000"/>
              <a:buChar char="•"/>
            </a:pPr>
            <a:r>
              <a:rPr lang="en-US" b="1" cap="none" dirty="0">
                <a:solidFill>
                  <a:srgbClr val="040E13"/>
                </a:solidFill>
                <a:latin typeface="News Cycle"/>
                <a:ea typeface="News Cycle"/>
                <a:cs typeface="News Cycle"/>
                <a:sym typeface="News Cycle"/>
              </a:rPr>
              <a:t>Who will pay the interest?</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The U.S. Department of education pays the interest on a direct subsidized loan</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While you’re in school at least half-time,</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For the first six months after you leave school (referred to as a grace period*), and</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During a period of deferment (a postponement of loan payments).</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You don’t have to make payments while you are attending at least half time and during your grace period</a:t>
            </a:r>
            <a:endParaRPr dirty="0"/>
          </a:p>
          <a:p>
            <a:pPr marL="228600" lvl="0" indent="-40639" algn="l" rtl="0">
              <a:lnSpc>
                <a:spcPct val="120000"/>
              </a:lnSpc>
              <a:spcBef>
                <a:spcPts val="1000"/>
              </a:spcBef>
              <a:spcAft>
                <a:spcPts val="0"/>
              </a:spcAft>
              <a:buSzPct val="160000"/>
              <a:buNone/>
            </a:pPr>
            <a:endParaRPr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469670" y="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DIRECT UNSUBSIDIZED LOAN</a:t>
            </a:r>
            <a:endParaRPr/>
          </a:p>
        </p:txBody>
      </p:sp>
      <p:sp>
        <p:nvSpPr>
          <p:cNvPr id="180" name="Google Shape;180;p24"/>
          <p:cNvSpPr txBox="1">
            <a:spLocks noGrp="1"/>
          </p:cNvSpPr>
          <p:nvPr>
            <p:ph type="body" idx="1"/>
          </p:nvPr>
        </p:nvSpPr>
        <p:spPr>
          <a:xfrm>
            <a:off x="469670" y="1328285"/>
            <a:ext cx="10396883" cy="4623628"/>
          </a:xfrm>
          <a:prstGeom prst="rect">
            <a:avLst/>
          </a:prstGeom>
          <a:noFill/>
          <a:ln>
            <a:noFill/>
          </a:ln>
        </p:spPr>
        <p:txBody>
          <a:bodyPr spcFirstLastPara="1" wrap="square" lIns="91425" tIns="45700" rIns="91425" bIns="45700" anchor="ctr" anchorCtr="0">
            <a:normAutofit lnSpcReduction="10000"/>
          </a:bodyPr>
          <a:lstStyle/>
          <a:p>
            <a:pPr marL="228600" lvl="0" indent="-228600" algn="l" rtl="0">
              <a:lnSpc>
                <a:spcPct val="120000"/>
              </a:lnSpc>
              <a:spcBef>
                <a:spcPts val="0"/>
              </a:spcBef>
              <a:spcAft>
                <a:spcPts val="0"/>
              </a:spcAft>
              <a:buSzPts val="3200"/>
              <a:buChar char="•"/>
            </a:pPr>
            <a:r>
              <a:rPr lang="en-US" b="1" cap="none" dirty="0">
                <a:solidFill>
                  <a:srgbClr val="040E13"/>
                </a:solidFill>
                <a:latin typeface="News Cycle"/>
                <a:ea typeface="News Cycle"/>
                <a:cs typeface="News Cycle"/>
                <a:sym typeface="News Cycle"/>
              </a:rPr>
              <a:t>Who can get direct unsubsidized loans?</a:t>
            </a:r>
            <a:endParaRPr dirty="0"/>
          </a:p>
          <a:p>
            <a:pPr marL="228600" lvl="0" indent="-228600" algn="l" rtl="0">
              <a:lnSpc>
                <a:spcPct val="120000"/>
              </a:lnSpc>
              <a:spcBef>
                <a:spcPts val="1000"/>
              </a:spcBef>
              <a:spcAft>
                <a:spcPts val="0"/>
              </a:spcAft>
              <a:buSzPts val="3200"/>
              <a:buChar char="•"/>
            </a:pPr>
            <a:r>
              <a:rPr lang="en-US" cap="none" dirty="0">
                <a:solidFill>
                  <a:srgbClr val="212529"/>
                </a:solidFill>
                <a:latin typeface="Arial"/>
                <a:ea typeface="Arial"/>
                <a:cs typeface="Arial"/>
                <a:sym typeface="Arial"/>
              </a:rPr>
              <a:t>Direct unsubsidized loans are available to undergraduate and graduate students; there is no requirement to demonstrate financial need.</a:t>
            </a:r>
            <a:endParaRPr dirty="0"/>
          </a:p>
          <a:p>
            <a:pPr marL="228600" lvl="0" indent="-228600" algn="l" rtl="0">
              <a:lnSpc>
                <a:spcPct val="120000"/>
              </a:lnSpc>
              <a:spcBef>
                <a:spcPts val="1000"/>
              </a:spcBef>
              <a:spcAft>
                <a:spcPts val="0"/>
              </a:spcAft>
              <a:buSzPts val="3200"/>
              <a:buChar char="•"/>
            </a:pPr>
            <a:r>
              <a:rPr lang="en-US" b="1" cap="none" dirty="0">
                <a:solidFill>
                  <a:srgbClr val="040E13"/>
                </a:solidFill>
                <a:latin typeface="News Cycle"/>
                <a:ea typeface="News Cycle"/>
                <a:cs typeface="News Cycle"/>
                <a:sym typeface="News Cycle"/>
              </a:rPr>
              <a:t>How much can you borrow?</a:t>
            </a:r>
            <a:endParaRPr dirty="0"/>
          </a:p>
          <a:p>
            <a:pPr marL="228600" lvl="0" indent="-228600" algn="l" rtl="0">
              <a:lnSpc>
                <a:spcPct val="120000"/>
              </a:lnSpc>
              <a:spcBef>
                <a:spcPts val="1000"/>
              </a:spcBef>
              <a:spcAft>
                <a:spcPts val="0"/>
              </a:spcAft>
              <a:buSzPts val="3200"/>
              <a:buChar char="•"/>
            </a:pPr>
            <a:r>
              <a:rPr lang="en-US" cap="none" dirty="0">
                <a:solidFill>
                  <a:srgbClr val="212529"/>
                </a:solidFill>
                <a:latin typeface="Arial"/>
                <a:ea typeface="Arial"/>
                <a:cs typeface="Arial"/>
                <a:sym typeface="Arial"/>
              </a:rPr>
              <a:t>Your school determines the amount you can borrow based on your cost of attendance and other financial aid you receive.</a:t>
            </a:r>
            <a:endParaRPr dirty="0"/>
          </a:p>
          <a:p>
            <a:pPr marL="228600" lvl="0" indent="-228600" algn="l" rtl="0">
              <a:lnSpc>
                <a:spcPct val="120000"/>
              </a:lnSpc>
              <a:spcBef>
                <a:spcPts val="1000"/>
              </a:spcBef>
              <a:spcAft>
                <a:spcPts val="0"/>
              </a:spcAft>
              <a:buSzPts val="3200"/>
              <a:buChar char="•"/>
            </a:pPr>
            <a:r>
              <a:rPr lang="en-US" b="1" cap="none" dirty="0">
                <a:solidFill>
                  <a:srgbClr val="040E13"/>
                </a:solidFill>
                <a:latin typeface="News Cycle"/>
                <a:ea typeface="News Cycle"/>
                <a:cs typeface="News Cycle"/>
                <a:sym typeface="News Cycle"/>
              </a:rPr>
              <a:t>Who will pay the interest?</a:t>
            </a:r>
            <a:endParaRPr dirty="0"/>
          </a:p>
          <a:p>
            <a:pPr marL="228600" lvl="0" indent="-228600" algn="l" rtl="0">
              <a:lnSpc>
                <a:spcPct val="120000"/>
              </a:lnSpc>
              <a:spcBef>
                <a:spcPts val="1000"/>
              </a:spcBef>
              <a:spcAft>
                <a:spcPts val="0"/>
              </a:spcAft>
              <a:buSzPts val="3200"/>
              <a:buChar char="•"/>
            </a:pPr>
            <a:r>
              <a:rPr lang="en-US" cap="none" dirty="0">
                <a:solidFill>
                  <a:srgbClr val="212529"/>
                </a:solidFill>
                <a:latin typeface="Arial"/>
                <a:ea typeface="Arial"/>
                <a:cs typeface="Arial"/>
                <a:sym typeface="Arial"/>
              </a:rPr>
              <a:t>You are responsible for paying the interest on a direct unsubsidized loan during all periods.</a:t>
            </a:r>
            <a:endParaRPr dirty="0"/>
          </a:p>
          <a:p>
            <a:pPr marL="228600" lvl="0" indent="-228600" algn="l" rtl="0">
              <a:lnSpc>
                <a:spcPct val="120000"/>
              </a:lnSpc>
              <a:spcBef>
                <a:spcPts val="1000"/>
              </a:spcBef>
              <a:spcAft>
                <a:spcPts val="0"/>
              </a:spcAft>
              <a:buSzPts val="3200"/>
              <a:buChar char="•"/>
            </a:pPr>
            <a:r>
              <a:rPr lang="en-US" cap="none" dirty="0">
                <a:solidFill>
                  <a:srgbClr val="212529"/>
                </a:solidFill>
                <a:latin typeface="Arial"/>
                <a:ea typeface="Arial"/>
                <a:cs typeface="Arial"/>
                <a:sym typeface="Arial"/>
              </a:rPr>
              <a:t>You don’t have to make payments while you are attending at least half time and during your grace period</a:t>
            </a:r>
            <a:endParaRPr dirty="0"/>
          </a:p>
          <a:p>
            <a:pPr marL="228600" lvl="0" indent="-25400" algn="l" rtl="0">
              <a:lnSpc>
                <a:spcPct val="120000"/>
              </a:lnSpc>
              <a:spcBef>
                <a:spcPts val="1000"/>
              </a:spcBef>
              <a:spcAft>
                <a:spcPts val="0"/>
              </a:spcAft>
              <a:buSzPts val="3200"/>
              <a:buNone/>
            </a:pPr>
            <a:endParaRPr dirty="0">
              <a:solidFill>
                <a:srgbClr val="212529"/>
              </a:solidFill>
              <a:latin typeface="Arial"/>
              <a:ea typeface="Arial"/>
              <a:cs typeface="Arial"/>
              <a:sym typeface="Arial"/>
            </a:endParaRPr>
          </a:p>
          <a:p>
            <a:pPr marL="228600" lvl="0" indent="-25400" algn="l" rtl="0">
              <a:lnSpc>
                <a:spcPct val="120000"/>
              </a:lnSpc>
              <a:spcBef>
                <a:spcPts val="1000"/>
              </a:spcBef>
              <a:spcAft>
                <a:spcPts val="0"/>
              </a:spcAft>
              <a:buSzPts val="3200"/>
              <a:buNone/>
            </a:pPr>
            <a:endParaRPr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DIRECT PLUS LOAN</a:t>
            </a:r>
            <a:endParaRPr/>
          </a:p>
        </p:txBody>
      </p:sp>
      <p:sp>
        <p:nvSpPr>
          <p:cNvPr id="186" name="Google Shape;186;p25"/>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3200"/>
              <a:buChar char="•"/>
            </a:pPr>
            <a:r>
              <a:rPr lang="en-US" cap="none" dirty="0">
                <a:solidFill>
                  <a:srgbClr val="212529"/>
                </a:solidFill>
                <a:latin typeface="Arial"/>
                <a:ea typeface="Arial"/>
                <a:cs typeface="Arial"/>
                <a:sym typeface="Arial"/>
              </a:rPr>
              <a:t>The U.S. Department of education is your </a:t>
            </a:r>
            <a:r>
              <a:rPr lang="en-US" cap="none" dirty="0">
                <a:solidFill>
                  <a:srgbClr val="277F60"/>
                </a:solidFill>
                <a:latin typeface="Arial"/>
                <a:ea typeface="Arial"/>
                <a:cs typeface="Arial"/>
                <a:sym typeface="Arial"/>
              </a:rPr>
              <a:t>lender</a:t>
            </a:r>
            <a:r>
              <a:rPr lang="en-US" cap="none" dirty="0">
                <a:solidFill>
                  <a:srgbClr val="212529"/>
                </a:solidFill>
                <a:latin typeface="Arial"/>
                <a:ea typeface="Arial"/>
                <a:cs typeface="Arial"/>
                <a:sym typeface="Arial"/>
              </a:rPr>
              <a:t>.</a:t>
            </a:r>
            <a:endParaRPr dirty="0"/>
          </a:p>
          <a:p>
            <a:pPr marL="228600" lvl="0" indent="-228600" algn="l" rtl="0">
              <a:lnSpc>
                <a:spcPct val="120000"/>
              </a:lnSpc>
              <a:spcBef>
                <a:spcPts val="1000"/>
              </a:spcBef>
              <a:spcAft>
                <a:spcPts val="0"/>
              </a:spcAft>
              <a:buSzPts val="3200"/>
              <a:buChar char="•"/>
            </a:pPr>
            <a:r>
              <a:rPr lang="en-US" cap="none" dirty="0">
                <a:solidFill>
                  <a:srgbClr val="212529"/>
                </a:solidFill>
                <a:latin typeface="Arial"/>
                <a:ea typeface="Arial"/>
                <a:cs typeface="Arial"/>
                <a:sym typeface="Arial"/>
              </a:rPr>
              <a:t>You must not have an </a:t>
            </a:r>
            <a:r>
              <a:rPr lang="en-US" cap="none" dirty="0">
                <a:solidFill>
                  <a:srgbClr val="277F60"/>
                </a:solidFill>
                <a:latin typeface="Arial"/>
                <a:ea typeface="Arial"/>
                <a:cs typeface="Arial"/>
                <a:sym typeface="Arial"/>
              </a:rPr>
              <a:t>adverse credit history</a:t>
            </a:r>
            <a:r>
              <a:rPr lang="en-US" cap="none" dirty="0">
                <a:solidFill>
                  <a:srgbClr val="212529"/>
                </a:solidFill>
                <a:latin typeface="Arial"/>
                <a:ea typeface="Arial"/>
                <a:cs typeface="Arial"/>
                <a:sym typeface="Arial"/>
              </a:rPr>
              <a:t>. A credit check will be conducted. If you have an adverse credit history, you may still be able to receive a PLUS loan if you meet additional requirements.</a:t>
            </a:r>
            <a:endParaRPr dirty="0"/>
          </a:p>
          <a:p>
            <a:pPr marL="228600" lvl="0" indent="-228600" algn="l" rtl="0">
              <a:lnSpc>
                <a:spcPct val="120000"/>
              </a:lnSpc>
              <a:spcBef>
                <a:spcPts val="1000"/>
              </a:spcBef>
              <a:spcAft>
                <a:spcPts val="0"/>
              </a:spcAft>
              <a:buSzPts val="3200"/>
              <a:buChar char="•"/>
            </a:pPr>
            <a:r>
              <a:rPr lang="en-US" cap="none" dirty="0">
                <a:solidFill>
                  <a:srgbClr val="212529"/>
                </a:solidFill>
                <a:latin typeface="Arial"/>
                <a:ea typeface="Arial"/>
                <a:cs typeface="Arial"/>
                <a:sym typeface="Arial"/>
              </a:rPr>
              <a:t>The maximum plus loan amount you can receive is the cost of attendance (determined by the school) minus any other financial aid received.</a:t>
            </a:r>
            <a:endParaRPr dirty="0"/>
          </a:p>
          <a:p>
            <a:pPr marL="228600" lvl="0" indent="-25400" algn="l" rtl="0">
              <a:lnSpc>
                <a:spcPct val="120000"/>
              </a:lnSpc>
              <a:spcBef>
                <a:spcPts val="1000"/>
              </a:spcBef>
              <a:spcAft>
                <a:spcPts val="0"/>
              </a:spcAft>
              <a:buSzPts val="3200"/>
              <a:buNone/>
            </a:pPr>
            <a:endParaRPr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PRIVATE LOAN</a:t>
            </a:r>
            <a:endParaRPr/>
          </a:p>
        </p:txBody>
      </p:sp>
      <p:sp>
        <p:nvSpPr>
          <p:cNvPr id="192" name="Google Shape;192;p26"/>
          <p:cNvSpPr txBox="1">
            <a:spLocks noGrp="1"/>
          </p:cNvSpPr>
          <p:nvPr>
            <p:ph type="body" idx="1"/>
          </p:nvPr>
        </p:nvSpPr>
        <p:spPr>
          <a:xfrm>
            <a:off x="486294" y="1514756"/>
            <a:ext cx="10394707" cy="3311189"/>
          </a:xfrm>
          <a:prstGeom prst="rect">
            <a:avLst/>
          </a:prstGeom>
          <a:noFill/>
          <a:ln>
            <a:noFill/>
          </a:ln>
        </p:spPr>
        <p:txBody>
          <a:bodyPr spcFirstLastPara="1" wrap="square" lIns="91425" tIns="45700" rIns="91425" bIns="45700" anchor="ctr" anchorCtr="0">
            <a:normAutofit/>
          </a:bodyPr>
          <a:lstStyle/>
          <a:p>
            <a:pPr marL="228600" lvl="0" indent="-228600" algn="l" rtl="0">
              <a:lnSpc>
                <a:spcPct val="120000"/>
              </a:lnSpc>
              <a:spcBef>
                <a:spcPts val="0"/>
              </a:spcBef>
              <a:spcAft>
                <a:spcPts val="0"/>
              </a:spcAft>
              <a:buSzPts val="3200"/>
              <a:buChar char="•"/>
            </a:pPr>
            <a:r>
              <a:rPr lang="en-US" cap="none" dirty="0">
                <a:solidFill>
                  <a:srgbClr val="212529"/>
                </a:solidFill>
                <a:latin typeface="Arial"/>
                <a:ea typeface="Arial"/>
                <a:cs typeface="Arial"/>
                <a:sym typeface="Arial"/>
              </a:rPr>
              <a:t>Private loans are made by private organizations such banks, credit unions, and state-based or state-affiliated organizations, and have terms and conditions that are set by the lender. Private student loans are generally more expensive than federal student loans.</a:t>
            </a:r>
            <a:endParaRPr dirty="0"/>
          </a:p>
          <a:p>
            <a:pPr marL="228600" lvl="0" indent="-228600" algn="l" rtl="0">
              <a:lnSpc>
                <a:spcPct val="120000"/>
              </a:lnSpc>
              <a:spcBef>
                <a:spcPts val="1000"/>
              </a:spcBef>
              <a:spcAft>
                <a:spcPts val="0"/>
              </a:spcAft>
              <a:buSzPts val="3200"/>
              <a:buChar char="•"/>
            </a:pPr>
            <a:r>
              <a:rPr lang="en-US" cap="none" dirty="0">
                <a:solidFill>
                  <a:srgbClr val="212529"/>
                </a:solidFill>
                <a:latin typeface="News Cycle"/>
                <a:ea typeface="News Cycle"/>
                <a:cs typeface="News Cycle"/>
                <a:sym typeface="News Cycle"/>
              </a:rPr>
              <a:t>Private student loans often require an established credit record or a cosigner.</a:t>
            </a:r>
            <a:endParaRPr cap="none"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575297" y="0"/>
            <a:ext cx="10396882" cy="1158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A2CD"/>
              </a:buClr>
              <a:buSzPts val="5400"/>
              <a:buFont typeface="Impact"/>
              <a:buNone/>
            </a:pPr>
            <a:r>
              <a:rPr lang="en-US"/>
              <a:t>HOW MUCH ARE YOU ELIGIBLE FOR?</a:t>
            </a:r>
            <a:endParaRPr/>
          </a:p>
        </p:txBody>
      </p:sp>
      <p:pic>
        <p:nvPicPr>
          <p:cNvPr id="198" name="Google Shape;198;p27"/>
          <p:cNvPicPr preferRelativeResize="0">
            <a:picLocks noGrp="1"/>
          </p:cNvPicPr>
          <p:nvPr>
            <p:ph type="body" idx="1"/>
          </p:nvPr>
        </p:nvPicPr>
        <p:blipFill rotWithShape="1">
          <a:blip r:embed="rId4">
            <a:alphaModFix/>
          </a:blip>
          <a:srcRect/>
          <a:stretch/>
        </p:blipFill>
        <p:spPr>
          <a:xfrm>
            <a:off x="67047" y="1363411"/>
            <a:ext cx="6028953" cy="3990110"/>
          </a:xfrm>
          <a:prstGeom prst="rect">
            <a:avLst/>
          </a:prstGeom>
          <a:noFill/>
          <a:ln>
            <a:noFill/>
          </a:ln>
        </p:spPr>
      </p:pic>
      <p:sp>
        <p:nvSpPr>
          <p:cNvPr id="199" name="Google Shape;199;p27"/>
          <p:cNvSpPr txBox="1">
            <a:spLocks noGrp="1"/>
          </p:cNvSpPr>
          <p:nvPr>
            <p:ph type="body" idx="2"/>
          </p:nvPr>
        </p:nvSpPr>
        <p:spPr>
          <a:xfrm>
            <a:off x="6345279" y="1702871"/>
            <a:ext cx="5086538" cy="3311189"/>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20000"/>
              </a:lnSpc>
              <a:spcBef>
                <a:spcPts val="0"/>
              </a:spcBef>
              <a:spcAft>
                <a:spcPts val="0"/>
              </a:spcAft>
              <a:buSzPct val="160000"/>
              <a:buChar char="•"/>
            </a:pPr>
            <a:r>
              <a:rPr lang="en-US" cap="none" dirty="0">
                <a:solidFill>
                  <a:srgbClr val="212529"/>
                </a:solidFill>
                <a:latin typeface="Arial"/>
                <a:ea typeface="Arial"/>
                <a:cs typeface="Arial"/>
                <a:sym typeface="Arial"/>
              </a:rPr>
              <a:t>There are limits on the amount in subsidized and unsubsidized loans that you may be eligible to receive each academic year (annual loan limits) and the total amounts that you may borrow for undergraduate and graduate study (aggregate loan limits). The actual loan amount you are eligible to receive each academic year may be less than the annual loan limit. These limits vary depending on</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What year you are in school and</a:t>
            </a:r>
            <a:endParaRPr dirty="0"/>
          </a:p>
          <a:p>
            <a:pPr marL="228600" lvl="0" indent="-228600" algn="l" rtl="0">
              <a:lnSpc>
                <a:spcPct val="120000"/>
              </a:lnSpc>
              <a:spcBef>
                <a:spcPts val="1000"/>
              </a:spcBef>
              <a:spcAft>
                <a:spcPts val="0"/>
              </a:spcAft>
              <a:buSzPct val="160000"/>
              <a:buChar char="•"/>
            </a:pPr>
            <a:r>
              <a:rPr lang="en-US" cap="none" dirty="0">
                <a:solidFill>
                  <a:srgbClr val="212529"/>
                </a:solidFill>
                <a:latin typeface="Arial"/>
                <a:ea typeface="Arial"/>
                <a:cs typeface="Arial"/>
                <a:sym typeface="Arial"/>
              </a:rPr>
              <a:t>Whether you are a dependent or </a:t>
            </a:r>
            <a:r>
              <a:rPr lang="en-US" cap="none" dirty="0">
                <a:solidFill>
                  <a:srgbClr val="277F60"/>
                </a:solidFill>
                <a:latin typeface="Arial"/>
                <a:ea typeface="Arial"/>
                <a:cs typeface="Arial"/>
                <a:sym typeface="Arial"/>
              </a:rPr>
              <a:t>independent student</a:t>
            </a:r>
            <a:r>
              <a:rPr lang="en-US" cap="none" dirty="0">
                <a:solidFill>
                  <a:srgbClr val="212529"/>
                </a:solidFill>
                <a:latin typeface="Arial"/>
                <a:ea typeface="Arial"/>
                <a:cs typeface="Arial"/>
                <a:sym typeface="Arial"/>
              </a:rPr>
              <a:t>.</a:t>
            </a:r>
            <a:endParaRPr dirty="0"/>
          </a:p>
          <a:p>
            <a:pPr marL="228600" lvl="0" indent="-55879" algn="l" rtl="0">
              <a:lnSpc>
                <a:spcPct val="120000"/>
              </a:lnSpc>
              <a:spcBef>
                <a:spcPts val="1000"/>
              </a:spcBef>
              <a:spcAft>
                <a:spcPts val="0"/>
              </a:spcAft>
              <a:buSzPct val="160000"/>
              <a:buNone/>
            </a:pPr>
            <a:endParaRPr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3196</Words>
  <Application>Microsoft Office PowerPoint</Application>
  <PresentationFormat>Widescreen</PresentationFormat>
  <Paragraphs>235</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Georgia</vt:lpstr>
      <vt:lpstr>Impact</vt:lpstr>
      <vt:lpstr>News Cycle</vt:lpstr>
      <vt:lpstr>Noto Sans Symbols</vt:lpstr>
      <vt:lpstr>Main Event</vt:lpstr>
      <vt:lpstr>STUDENT LOANS</vt:lpstr>
      <vt:lpstr>WHAT IS A STUDENT LOAN</vt:lpstr>
      <vt:lpstr>WHO IS ELIGIBLE FOR A STUDENT LOAN?</vt:lpstr>
      <vt:lpstr>TYPES OF STUDENT LOANS</vt:lpstr>
      <vt:lpstr>DIRECT SUBSIDIZED LOAN </vt:lpstr>
      <vt:lpstr>DIRECT UNSUBSIDIZED LOAN</vt:lpstr>
      <vt:lpstr>DIRECT PLUS LOAN</vt:lpstr>
      <vt:lpstr>PRIVATE LOAN</vt:lpstr>
      <vt:lpstr>HOW MUCH ARE YOU ELIGIBLE FOR?</vt:lpstr>
      <vt:lpstr>INTEREST RATES</vt:lpstr>
      <vt:lpstr>FEES</vt:lpstr>
      <vt:lpstr>WHAT CAN YOU USE YOUR STUDENT LOAN FOR?</vt:lpstr>
      <vt:lpstr>DIRECT LOAN REQUIREMENTS</vt:lpstr>
      <vt:lpstr>GRACE PERIOD</vt:lpstr>
      <vt:lpstr>BORROWER RESPONSIBILITIES</vt:lpstr>
      <vt:lpstr> 150% TIME LIMIT ON SUBSIDIZED LOANS </vt:lpstr>
      <vt:lpstr>FEDERAL PELL GRANT LIFETIME ELIGIBILITY USED (LEU)</vt:lpstr>
      <vt:lpstr>THINGS THAT CAN AFFECT YOUR ELIGIBILITY</vt:lpstr>
      <vt:lpstr>HOW TO REQUEST A LOAN AT BRTC</vt:lpstr>
      <vt:lpstr>DISBURSEMENT DATES</vt:lpstr>
      <vt:lpstr>REPAYMENT</vt:lpstr>
      <vt:lpstr>INCOME-DRIVEN REPAYMENT PLANS (IDR)</vt:lpstr>
      <vt:lpstr>STUDENT LOAN FORGIVENESS</vt:lpstr>
      <vt:lpstr>WHAT IS DELINQUENCY </vt:lpstr>
      <vt:lpstr>WHAT IS DEFAULT?</vt:lpstr>
      <vt:lpstr>CAN’T MAKE YOUR PAYMENT?</vt:lpstr>
      <vt:lpstr>BUDGET ALLOCATION OF AWARDS</vt:lpstr>
      <vt:lpstr>DEFERMENT &amp; FORBEARANCE</vt:lpstr>
      <vt:lpstr>FINANCIAL LITERACY</vt:lpstr>
      <vt:lpstr>FINANCIAL RESOURCES</vt:lpstr>
      <vt:lpstr>HAVE QUESTIONS ABOUT YOUR LOANS?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LOANS</dc:title>
  <dc:creator>Misty Bradley</dc:creator>
  <cp:lastModifiedBy>Ashley Conrey</cp:lastModifiedBy>
  <cp:revision>11</cp:revision>
  <dcterms:modified xsi:type="dcterms:W3CDTF">2024-10-02T15:32:27Z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DAF02212-B52A-41EF-B316-D711BA9ABB0D</vt:lpwstr>
  </property>
  <property fmtid="{D5CDD505-2E9C-101B-9397-08002B2CF9AE}" pid="3" name="ArticulatePath">
    <vt:lpwstr>Student Loan Presentation</vt:lpwstr>
  </property>
</Properties>
</file>